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65" r:id="rId3"/>
    <p:sldId id="267" r:id="rId4"/>
    <p:sldId id="266" r:id="rId5"/>
    <p:sldId id="262" r:id="rId6"/>
    <p:sldId id="276" r:id="rId7"/>
    <p:sldId id="271" r:id="rId8"/>
    <p:sldId id="270" r:id="rId9"/>
    <p:sldId id="268" r:id="rId10"/>
    <p:sldId id="272" r:id="rId11"/>
    <p:sldId id="273" r:id="rId12"/>
    <p:sldId id="274" r:id="rId13"/>
    <p:sldId id="275" r:id="rId14"/>
    <p:sldId id="264" r:id="rId15"/>
    <p:sldId id="27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ys Łangowicz" initials="BŁ" lastIdx="6" clrIdx="0">
    <p:extLst>
      <p:ext uri="{19B8F6BF-5375-455C-9EA6-DF929625EA0E}">
        <p15:presenceInfo xmlns:p15="http://schemas.microsoft.com/office/powerpoint/2012/main" userId="S::langowicz_borys_2031898@2lo-leszno.pl::1b4835fa-e7b6-42c4-bb06-47645dad35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000000-0000-0000-0000-000000000000}" v="2316" dt="2021-03-29T17:00:11.289"/>
    <p1510:client id="{0527F78F-FDB6-CD3B-A718-99EFDD035487}" v="1501" dt="2021-03-27T20:12:41.803"/>
    <p1510:client id="{0C442FAD-83FA-8DC5-D9C3-4266FDA56424}" v="105" dt="2021-03-28T16:22:37.815"/>
    <p1510:client id="{103D4AFF-B325-3469-ED5A-3725FC260459}" v="37" dt="2021-03-31T18:28:11.097"/>
    <p1510:client id="{1DA3B89F-A05D-B000-BBC1-A7EFC2886D3A}" v="5" dt="2021-03-28T08:54:04.330"/>
    <p1510:client id="{25C9B79F-5051-B000-F661-2E322DA8D9FF}" v="1" dt="2021-03-25T17:20:20.625"/>
    <p1510:client id="{29BDB89F-2027-B000-F89D-3867E7D5108B}" v="1" dt="2021-03-28T16:23:49.403"/>
    <p1510:client id="{2A18D1E8-3F50-FBA6-80D7-FC92FC8496FE}" v="217" dt="2021-03-27T19:10:53.406"/>
    <p1510:client id="{37C78A10-D6E7-FD3C-82B3-F07CB4779319}" v="29" dt="2021-03-24T18:39:44.846"/>
    <p1510:client id="{39CA9696-1E59-46B0-A76B-2CD194D22316}" v="5" dt="2021-03-24T19:07:28.756"/>
    <p1510:client id="{5E3B65C2-9465-E977-2C46-A0A1FB05E7ED}" v="679" dt="2021-03-29T16:57:06.194"/>
    <p1510:client id="{71B3B99F-504C-B000-D814-6534BD4D4EBD}" v="28" dt="2021-03-31T16:09:45.295"/>
    <p1510:client id="{89506B12-FC19-C62C-4C48-7C6E163FEFEC}" v="21" dt="2021-03-24T18:36:54.639"/>
    <p1510:client id="{981AB89F-D03E-B000-BBC1-A1963D3F9888}" v="432" dt="2021-03-26T18:36:19.640"/>
    <p1510:client id="{A12DCE4F-2EAD-A73E-5DE9-0F2F40D6FE94}" v="1847" dt="2021-03-25T18:19:55.153"/>
    <p1510:client id="{B48C39C6-8F9F-75FB-1B78-CCAECF98B4CC}" v="40" dt="2021-03-27T08:13:08.236"/>
    <p1510:client id="{B92FC626-08B9-92E0-3391-327A50286BFB}" v="13" dt="2021-03-29T16:53:54.511"/>
    <p1510:client id="{C4A85BD7-A5BB-CBEA-3EDF-BA32B598FFEF}" v="100" dt="2021-03-27T19:12:31.554"/>
    <p1510:client id="{C653F863-2AE9-24CB-2C6D-C1EABCE9AF0D}" v="7" dt="2021-03-31T16:10:28.937"/>
    <p1510:client id="{C891E914-0C7F-3FEE-5B93-56DD143F94C8}" v="5" dt="2021-03-28T08:39:34.846"/>
    <p1510:client id="{D6B9B99F-B03A-B000-F89D-384B0EC41A85}" v="91" dt="2021-03-31T18:32:07.397"/>
    <p1510:client id="{E71AB89F-D0A3-B000-F89D-32E5270323FA}" v="908" dt="2021-03-26T18:34:28.879"/>
    <p1510:client id="{EEE2F29F-C01C-BC0B-0757-AF5E42531D4D}" v="796" dt="2021-03-25T18:20:29.2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0" d="100"/>
          <a:sy n="140" d="100"/>
        </p:scale>
        <p:origin x="138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" TargetMode="External"/><Relationship Id="rId3" Type="http://schemas.openxmlformats.org/officeDocument/2006/relationships/hyperlink" Target="https://www.nasa.gov/image-feature/frosty-sand-dunes-of-mars" TargetMode="External"/><Relationship Id="rId7" Type="http://schemas.openxmlformats.org/officeDocument/2006/relationships/hyperlink" Target="https://www.gettyimages.com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tionary.org/wiki/-log#pl" TargetMode="External"/><Relationship Id="rId11" Type="http://schemas.openxmlformats.org/officeDocument/2006/relationships/hyperlink" Target="http://yadda.icm.edu.pl/yadda/element/bwmeta1.element.baztech-article-AGH5-0006-0030?fbclid=IwAR09oYgYPusEHb0OeV5aR2U3Sf4itL7owiEoIcx0aihsGmOF3JeF-TS7QFQ" TargetMode="External"/><Relationship Id="rId5" Type="http://schemas.openxmlformats.org/officeDocument/2006/relationships/hyperlink" Target="https://sjp.pwn.pl/szukaj/tonus.html" TargetMode="External"/><Relationship Id="rId10" Type="http://schemas.openxmlformats.org/officeDocument/2006/relationships/hyperlink" Target="https://www.researchgate.net/publication/315687667_Wykorzystanie_krasnorostow_Rhodophyta_w_kosmetyce?fbclid=IwAR0cCWsbg1RddM7S0GH-NKFT_ak9Y6CbtsHKTYwzqMmetg-8qzq6wa9AZv4" TargetMode="External"/><Relationship Id="rId4" Type="http://schemas.openxmlformats.org/officeDocument/2006/relationships/hyperlink" Target="https://wallpapercave.com/wp/wp2461878.jpg" TargetMode="External"/><Relationship Id="rId9" Type="http://schemas.openxmlformats.org/officeDocument/2006/relationships/hyperlink" Target="https://www.nature.com/articles/nprot.2009.155?fbclid=IwAR0JAHYxGs5AALULlYqxVdjlTYyMraQ1uG1n8hCb5M6DYDW3koEOYtTZn38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!!BGRectangle">
            <a:extLst>
              <a:ext uri="{FF2B5EF4-FFF2-40B4-BE49-F238E27FC236}">
                <a16:creationId xmlns:a16="http://schemas.microsoft.com/office/drawing/2014/main" id="{F1611BA9-268A-49A6-84F8-FC91536686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20EB187-900F-4AF5-813B-101456D9F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7" descr="A picture containing nature, sunset, night sky&#10;&#10;Description automatically generated">
            <a:extLst>
              <a:ext uri="{FF2B5EF4-FFF2-40B4-BE49-F238E27FC236}">
                <a16:creationId xmlns:a16="http://schemas.microsoft.com/office/drawing/2014/main" id="{D22DADBB-A36F-4129-A45D-FDEE531F3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111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50A20-EE5E-4EF3-8B1E-5AED279B3E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7349" y="1257661"/>
            <a:ext cx="7040945" cy="4400187"/>
          </a:xfrm>
        </p:spPr>
        <p:txBody>
          <a:bodyPr anchor="ctr">
            <a:normAutofit/>
          </a:bodyPr>
          <a:lstStyle/>
          <a:p>
            <a:pPr algn="l"/>
            <a:r>
              <a:rPr lang="pl-PL" sz="9600" b="1" err="1">
                <a:ln w="22225">
                  <a:solidFill>
                    <a:prstClr val="white"/>
                  </a:solidFill>
                  <a:miter lim="800000"/>
                </a:ln>
                <a:solidFill>
                  <a:srgbClr val="FFFFFF"/>
                </a:solidFill>
                <a:latin typeface="Aharoni"/>
                <a:cs typeface="Calibri Light"/>
              </a:rPr>
              <a:t>Tonustolog</a:t>
            </a:r>
            <a:r>
              <a:rPr lang="pl-PL" sz="9600" b="1">
                <a:ln w="22225">
                  <a:solidFill>
                    <a:prstClr val="white"/>
                  </a:solidFill>
                  <a:miter lim="800000"/>
                </a:ln>
                <a:solidFill>
                  <a:srgbClr val="FFFFFF"/>
                </a:solidFill>
                <a:latin typeface="Aharoni"/>
                <a:cs typeface="Calibri Light"/>
              </a:rPr>
              <a:t> </a:t>
            </a:r>
            <a:br>
              <a:rPr lang="pl-PL" sz="8000" b="1">
                <a:ln w="22225">
                  <a:solidFill>
                    <a:prstClr val="white"/>
                  </a:solidFill>
                  <a:miter lim="800000"/>
                </a:ln>
                <a:latin typeface="Aharoni"/>
                <a:cs typeface="Calibri Light"/>
              </a:rPr>
            </a:br>
            <a:r>
              <a:rPr lang="pl-PL" sz="4400">
                <a:ln w="22225">
                  <a:solidFill>
                    <a:prstClr val="white"/>
                  </a:solidFill>
                  <a:miter lim="800000"/>
                </a:ln>
                <a:solidFill>
                  <a:srgbClr val="FFFFFF"/>
                </a:solidFill>
                <a:latin typeface="Arial Black"/>
                <a:cs typeface="Calibri Light"/>
              </a:rPr>
              <a:t>zawód przyszłości</a:t>
            </a:r>
            <a:r>
              <a:rPr lang="pl-PL" sz="8000">
                <a:ln w="22225">
                  <a:solidFill>
                    <a:prstClr val="white"/>
                  </a:solidFill>
                  <a:miter lim="800000"/>
                </a:ln>
                <a:solidFill>
                  <a:srgbClr val="FFFFFF"/>
                </a:solidFill>
                <a:latin typeface="Aharoni"/>
                <a:cs typeface="Calibri Light"/>
              </a:rPr>
              <a:t>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941BB1-76A7-4526-A144-2FA5FFD9C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8073" y="1200152"/>
            <a:ext cx="3398425" cy="44576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pl-PL" sz="2800">
                <a:solidFill>
                  <a:srgbClr val="FFFFFF"/>
                </a:solidFill>
                <a:cs typeface="Calibri"/>
              </a:rPr>
              <a:t>Dawid Kopik</a:t>
            </a:r>
          </a:p>
          <a:p>
            <a:pPr algn="r"/>
            <a:r>
              <a:rPr lang="pl-PL" sz="2800">
                <a:solidFill>
                  <a:srgbClr val="FFFFFF"/>
                </a:solidFill>
                <a:cs typeface="Calibri"/>
              </a:rPr>
              <a:t>Borys Łangowicz</a:t>
            </a:r>
          </a:p>
          <a:p>
            <a:pPr algn="r"/>
            <a:r>
              <a:rPr lang="pl-PL" sz="2800">
                <a:solidFill>
                  <a:srgbClr val="FFFFFF"/>
                </a:solidFill>
                <a:cs typeface="Calibri"/>
              </a:rPr>
              <a:t>Mikołaj </a:t>
            </a:r>
            <a:r>
              <a:rPr lang="pl-PL" sz="2800" err="1">
                <a:solidFill>
                  <a:srgbClr val="FFFFFF"/>
                </a:solidFill>
                <a:cs typeface="Calibri"/>
              </a:rPr>
              <a:t>Kmiećkowiak</a:t>
            </a:r>
          </a:p>
        </p:txBody>
      </p:sp>
      <p:sp>
        <p:nvSpPr>
          <p:cNvPr id="49" name="!!Line">
            <a:extLst>
              <a:ext uri="{FF2B5EF4-FFF2-40B4-BE49-F238E27FC236}">
                <a16:creationId xmlns:a16="http://schemas.microsoft.com/office/drawing/2014/main" id="{1825D5AF-D278-4D9A-A4F5-A1A1D3507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6" y="2286000"/>
            <a:ext cx="27432" cy="2286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448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table, dining table&#10;&#10;Description automatically generated">
            <a:extLst>
              <a:ext uri="{FF2B5EF4-FFF2-40B4-BE49-F238E27FC236}">
                <a16:creationId xmlns:a16="http://schemas.microsoft.com/office/drawing/2014/main" id="{D61D050C-0B24-4FAE-BFA4-40F39B1C1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5111" r="1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4B102C-D2BB-4DA2-8145-FD38D8BB7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" y="1065862"/>
            <a:ext cx="4391465" cy="4726276"/>
          </a:xfrm>
        </p:spPr>
        <p:txBody>
          <a:bodyPr>
            <a:normAutofit/>
          </a:bodyPr>
          <a:lstStyle/>
          <a:p>
            <a:pPr algn="r"/>
            <a:r>
              <a:rPr lang="pl-PL" sz="3200">
                <a:solidFill>
                  <a:srgbClr val="FFFFFF"/>
                </a:solidFill>
                <a:latin typeface="Arial Black"/>
                <a:cs typeface="Calibri Light"/>
              </a:rPr>
              <a:t>Zapotrzebowanie materiałowe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1A65B9-9F19-4658-839B-9810A3717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2247" y="1635759"/>
            <a:ext cx="5744685" cy="471709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Użyty materiał powinien podlegać biodegradacji, aby mógł samoistnie rozłożyć się w organizmie po rozwinięciu mięśnia. Tworzywo może składać się ze związków występujących naturalnie w substancji komórkowej. Ponadto możliwe jest także wykorzystanie polimerów białkowych, które to nadzwyczaj dobrze integrują się z materiałem komórkowym. Za surowiec mogą także posłużyć polimery sztuczne. Większość materiałów potrzebnych do owej metody pozyskać można z roślin, od człowieka, bądź przeprowadzając sztuczną syntezę pozakomórkową.</a:t>
            </a:r>
            <a:endParaRPr lang="en-US" sz="2000">
              <a:solidFill>
                <a:srgbClr val="FFFFFF"/>
              </a:solidFill>
              <a:latin typeface="Arial Black"/>
              <a:cs typeface="Calibri" panose="020F0502020204030204"/>
            </a:endParaRPr>
          </a:p>
          <a:p>
            <a:endParaRPr lang="en-US" sz="2000">
              <a:solidFill>
                <a:srgbClr val="FFFFFF"/>
              </a:solidFill>
              <a:cs typeface="Calibri" panose="020F0502020204030204"/>
            </a:endParaRPr>
          </a:p>
          <a:p>
            <a:endParaRPr lang="en-US" sz="2000">
              <a:solidFill>
                <a:srgbClr val="FFFFFF"/>
              </a:solidFill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000880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ground, plant, leaf, red&#10;&#10;Description automatically generated">
            <a:extLst>
              <a:ext uri="{FF2B5EF4-FFF2-40B4-BE49-F238E27FC236}">
                <a16:creationId xmlns:a16="http://schemas.microsoft.com/office/drawing/2014/main" id="{B74E7618-F2DA-4D0A-BAF6-6DE022C67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172F90-CBAA-4BA1-A18B-8D3EBFE85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41" y="1065862"/>
            <a:ext cx="4660270" cy="4726276"/>
          </a:xfrm>
        </p:spPr>
        <p:txBody>
          <a:bodyPr>
            <a:normAutofit/>
          </a:bodyPr>
          <a:lstStyle/>
          <a:p>
            <a:pPr algn="ctr"/>
            <a:r>
              <a:rPr lang="pl-PL" sz="3600">
                <a:solidFill>
                  <a:srgbClr val="FFFFFF"/>
                </a:solidFill>
                <a:latin typeface="Arial Black"/>
                <a:cs typeface="Calibri Light"/>
              </a:rPr>
              <a:t>Przygotowanie</a:t>
            </a:r>
            <a:endParaRPr lang="pl-PL" sz="3600">
              <a:solidFill>
                <a:srgbClr val="FFFFFF"/>
              </a:solidFill>
              <a:latin typeface="Arial Black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B82061-F3AB-4799-B02C-7DD380EA7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2000" err="1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Tonustolog</a:t>
            </a: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 rozpoznaje miejsce oraz stopień urazu, pobiera odpowiednie komórki - najczęściej komórki macierzyste, gdyż mają one zdolność różnicowania się od komórek innych typów.</a:t>
            </a:r>
            <a:endParaRPr lang="pl-PL" sz="2000">
              <a:solidFill>
                <a:srgbClr val="FFFFFF"/>
              </a:solidFill>
              <a:latin typeface="Arial Black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9847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A1784AE1-638D-42CB-80A7-259917435C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022" r="653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FCA537-AA48-458D-8DE8-916269B26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441" y="1065862"/>
            <a:ext cx="4660271" cy="4726276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  <a:latin typeface="Arial Black"/>
                <a:cs typeface="Calibri Light"/>
              </a:rPr>
              <a:t>Proces</a:t>
            </a:r>
            <a:endParaRPr lang="en-US" sz="4000">
              <a:solidFill>
                <a:srgbClr val="FFFFFF"/>
              </a:solidFill>
              <a:latin typeface="Arial Black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53DDB-0373-4FEC-842B-B95BD2C11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6469962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2000" err="1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Tonustolog</a:t>
            </a: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 umieszcza komórki na sztucznym rusztowaniu stworzonym z surowców zapewnionych w fazie przygotowań materiałowych. Rusztowanie ma na celu podtrzymanie kształtującej się struktury przestrzennej mięśnia. Odgrywa ono kluczową rolę w formowaniu sprzyjającego rozwojowi komórek </a:t>
            </a:r>
            <a:r>
              <a:rPr lang="pl-PL" sz="2000" err="1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mikrośrodowiska</a:t>
            </a: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, które w jak największym stopniu przypomina warunki naturalne.</a:t>
            </a:r>
            <a:endParaRPr lang="pl-PL" sz="2000">
              <a:solidFill>
                <a:srgbClr val="FFFFFF"/>
              </a:solidFill>
              <a:latin typeface="Arial Black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91990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4220A94-D935-4600-B2CC-9DA0FB4031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" r="41274" b="9090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C1CD13-C065-47D7-BE3F-84D41D94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229324"/>
            <a:ext cx="3438144" cy="1124712"/>
          </a:xfrm>
        </p:spPr>
        <p:txBody>
          <a:bodyPr anchor="b">
            <a:noAutofit/>
          </a:bodyPr>
          <a:lstStyle/>
          <a:p>
            <a:r>
              <a:rPr lang="pl-PL" sz="2800">
                <a:latin typeface="Arial Black"/>
                <a:cs typeface="Calibri Light"/>
              </a:rPr>
              <a:t>Jak to wpłynie na kolonie i astronautów?</a:t>
            </a:r>
            <a:endParaRPr lang="pl-PL" sz="2800">
              <a:latin typeface="Arial Black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B95C9-7E64-4208-91B1-8537B183B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86090"/>
            <a:ext cx="4772405" cy="420057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§"/>
            </a:pPr>
            <a:r>
              <a:rPr lang="pl-PL" sz="2200">
                <a:latin typeface="Franklin Gothic Demi"/>
                <a:cs typeface="Calibri"/>
              </a:rPr>
              <a:t> Zmniejszenie czasu poświęcanego na ćwiczenia;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pl-PL" sz="2200">
                <a:latin typeface="Franklin Gothic Demi"/>
                <a:cs typeface="Calibri"/>
              </a:rPr>
              <a:t>Zwiększenie wydajności;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pl-PL" sz="2200">
                <a:latin typeface="Franklin Gothic Demi"/>
                <a:cs typeface="Calibri"/>
              </a:rPr>
              <a:t>Zmniejszenie tempa męczenia się;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pl-PL" sz="2200">
                <a:latin typeface="Franklin Gothic Demi"/>
                <a:cs typeface="Calibri"/>
              </a:rPr>
              <a:t>Redukcja zapotrzebowania energetycznego u astronautów;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pl-PL" sz="2200">
                <a:latin typeface="Franklin Gothic Demi"/>
                <a:cs typeface="Calibri"/>
              </a:rPr>
              <a:t>Umożliwienie długiej eksploatacji ciała, na przykład podczas wypraw. </a:t>
            </a:r>
          </a:p>
        </p:txBody>
      </p:sp>
    </p:spTree>
    <p:extLst>
      <p:ext uri="{BB962C8B-B14F-4D97-AF65-F5344CB8AC3E}">
        <p14:creationId xmlns:p14="http://schemas.microsoft.com/office/powerpoint/2010/main" val="7293187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4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A picture containing indoor, food, eaten&#10;&#10;Description automatically generated">
            <a:extLst>
              <a:ext uri="{FF2B5EF4-FFF2-40B4-BE49-F238E27FC236}">
                <a16:creationId xmlns:a16="http://schemas.microsoft.com/office/drawing/2014/main" id="{0B4B1F14-93E0-441A-921E-6EF6B58FE6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985CC-8A7C-4203-94F1-3B6D45E20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pl-PL" b="1">
                <a:solidFill>
                  <a:srgbClr val="FFFFFF"/>
                </a:solidFill>
                <a:latin typeface="Arial Black"/>
                <a:cs typeface="Calibri Light"/>
              </a:rPr>
              <a:t>Źródła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D06CC-9930-4327-BDFA-AEF68C405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8764"/>
            <a:ext cx="10515600" cy="566432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20B0604020202020204" pitchFamily="34" charset="0"/>
              <a:buChar char="§"/>
            </a:pPr>
            <a:r>
              <a:rPr lang="en-US" sz="2000">
                <a:solidFill>
                  <a:srgbClr val="FFFFFF"/>
                </a:solidFill>
                <a:ea typeface="+mn-lt"/>
                <a:cs typeface="+mn-lt"/>
                <a:hlinkClick r:id="rId3"/>
              </a:rPr>
              <a:t>https://www.nasa.gov/image-feature/frosty-sand-dunes-of-mars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;</a:t>
            </a:r>
            <a:endParaRPr lang="en-US" sz="2000">
              <a:cs typeface="Calibri"/>
            </a:endParaRPr>
          </a:p>
          <a:p>
            <a:pPr>
              <a:buFont typeface="Wingdings" panose="020B0604020202020204" pitchFamily="34" charset="0"/>
              <a:buChar char="§"/>
            </a:pPr>
            <a:r>
              <a:rPr lang="en-US" sz="2000">
                <a:solidFill>
                  <a:srgbClr val="FFFFFF"/>
                </a:solidFill>
                <a:ea typeface="+mn-lt"/>
                <a:cs typeface="+mn-lt"/>
                <a:hlinkClick r:id="rId4"/>
              </a:rPr>
              <a:t>https://wallpapercave.com/wp/wp2461878.jpg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;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sz="2000" i="1">
                <a:solidFill>
                  <a:srgbClr val="FFFFFF"/>
                </a:solidFill>
                <a:ea typeface="+mn-lt"/>
                <a:cs typeface="+mn-lt"/>
              </a:rPr>
              <a:t>ESA &amp; MPS </a:t>
            </a:r>
            <a:r>
              <a:rPr lang="en-US" sz="2000" i="1" err="1">
                <a:solidFill>
                  <a:srgbClr val="FFFFFF"/>
                </a:solidFill>
                <a:ea typeface="+mn-lt"/>
                <a:cs typeface="+mn-lt"/>
              </a:rPr>
              <a:t>dla</a:t>
            </a:r>
            <a:r>
              <a:rPr lang="en-US" sz="2000" i="1">
                <a:solidFill>
                  <a:srgbClr val="FFFFFF"/>
                </a:solidFill>
                <a:ea typeface="+mn-lt"/>
                <a:cs typeface="+mn-lt"/>
              </a:rPr>
              <a:t> OSIRIS Team MPS/UPD/LAM/IAA/RSSD/INTA/UPM/DASP/IDA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;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sz="2000">
                <a:solidFill>
                  <a:srgbClr val="FFFFFF"/>
                </a:solidFill>
                <a:ea typeface="+mn-lt"/>
                <a:cs typeface="+mn-lt"/>
                <a:hlinkClick r:id="rId5"/>
              </a:rPr>
              <a:t>https://sjp.pwn.pl/szukaj/tonus.html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;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sz="2000">
                <a:solidFill>
                  <a:srgbClr val="FFFFFF"/>
                </a:solidFill>
                <a:ea typeface="+mn-lt"/>
                <a:cs typeface="+mn-lt"/>
                <a:hlinkClick r:id="rId6"/>
              </a:rPr>
              <a:t>https://pl.wiktionary.org/wiki/-log#pl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;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ESA/DLR/FU Berlin;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sz="2000">
                <a:solidFill>
                  <a:srgbClr val="FFFFFF"/>
                </a:solidFill>
                <a:ea typeface="+mn-lt"/>
                <a:cs typeface="+mn-lt"/>
                <a:hlinkClick r:id="rId7"/>
              </a:rPr>
              <a:t>https://www.gettyimages.com/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;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SpaceX;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sz="2000">
                <a:ea typeface="+mn-lt"/>
                <a:cs typeface="+mn-lt"/>
                <a:hlinkClick r:id="rId8"/>
              </a:rPr>
              <a:t>https://pixabay.com</a:t>
            </a:r>
            <a:r>
              <a:rPr lang="en-US" sz="2000">
                <a:ea typeface="+mn-lt"/>
                <a:cs typeface="+mn-lt"/>
              </a:rPr>
              <a:t>;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sz="2000" u="sng">
                <a:ea typeface="+mn-lt"/>
                <a:cs typeface="+mn-lt"/>
                <a:hlinkClick r:id="rId9"/>
              </a:rPr>
              <a:t>https://www.nature.com/articles/nprot.2009.155</a:t>
            </a:r>
            <a:r>
              <a:rPr lang="en-US" sz="2000" u="sng">
                <a:ea typeface="+mn-lt"/>
                <a:cs typeface="+mn-lt"/>
              </a:rPr>
              <a:t>;</a:t>
            </a:r>
          </a:p>
          <a:p>
            <a:pPr>
              <a:buFont typeface="Wingdings" panose="020B0604020202020204" pitchFamily="34" charset="0"/>
              <a:buChar char="§"/>
            </a:pPr>
            <a:r>
              <a:rPr lang="en-US" sz="2000" u="sng">
                <a:ea typeface="+mn-lt"/>
                <a:cs typeface="+mn-lt"/>
                <a:hlinkClick r:id="rId10"/>
              </a:rPr>
              <a:t>https://www.researchgate.net/publication/315687667_Wykorzystanie_krasnorostow_Rhodophyta_w_kosmetyce</a:t>
            </a:r>
            <a:r>
              <a:rPr lang="en-US" sz="2000" u="sng">
                <a:ea typeface="+mn-lt"/>
                <a:cs typeface="+mn-lt"/>
              </a:rPr>
              <a:t>;</a:t>
            </a:r>
            <a:endParaRPr lang="en-US" sz="2000" u="sng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§"/>
            </a:pPr>
            <a:r>
              <a:rPr lang="en-US" sz="2000" u="sng">
                <a:ea typeface="+mn-lt"/>
                <a:cs typeface="+mn-lt"/>
                <a:hlinkClick r:id="rId11"/>
              </a:rPr>
              <a:t>http://yadda.icm.edu.pl/yadda/element/bwmeta1.element.baztech-article-AGH5-0006-0030</a:t>
            </a:r>
            <a:r>
              <a:rPr lang="en-US" sz="2000" u="sng">
                <a:ea typeface="+mn-lt"/>
                <a:cs typeface="+mn-lt"/>
              </a:rPr>
              <a:t>.</a:t>
            </a:r>
            <a:endParaRPr lang="en-US" sz="2000" u="sng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buFont typeface="Wingdings" panose="020B0604020202020204" pitchFamily="34" charset="0"/>
              <a:buChar char="§"/>
            </a:pPr>
            <a:endParaRPr lang="en-US" sz="2000" u="sng">
              <a:solidFill>
                <a:srgbClr val="FFFFFF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5333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EEE1E97-C0C6-4D50-BA5D-9B21FAA670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5D6B50-C960-4B7F-8438-6869173F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875880"/>
            <a:ext cx="9144000" cy="11470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6000">
                <a:solidFill>
                  <a:srgbClr val="FFFFFF"/>
                </a:solidFill>
                <a:latin typeface="Aharoni"/>
                <a:cs typeface="Aharoni"/>
              </a:rPr>
              <a:t>Koniec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21564-04B7-4665-ADF6-03A931850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4159404"/>
            <a:ext cx="9144000" cy="6118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400">
                <a:solidFill>
                  <a:srgbClr val="FFFFFF"/>
                </a:solidFill>
                <a:latin typeface="Arial Black"/>
              </a:rPr>
              <a:t>Dziękujemy za uwagę i poświęcony czas!</a:t>
            </a:r>
          </a:p>
        </p:txBody>
      </p:sp>
    </p:spTree>
    <p:extLst>
      <p:ext uri="{BB962C8B-B14F-4D97-AF65-F5344CB8AC3E}">
        <p14:creationId xmlns:p14="http://schemas.microsoft.com/office/powerpoint/2010/main" val="3611165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CBE0AB2-1142-45A4-8FB5-61C48C48C7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8917" b="1083"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B77EA5-833B-4312-821E-684F82DE0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75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6000" b="1">
                <a:solidFill>
                  <a:srgbClr val="FFFFFF"/>
                </a:solidFill>
                <a:latin typeface="Aharoni"/>
                <a:cs typeface="Calibri Light"/>
              </a:rPr>
              <a:t>Problem</a:t>
            </a:r>
            <a:endParaRPr lang="en-US" sz="6000" b="1">
              <a:solidFill>
                <a:srgbClr val="FFFFFF"/>
              </a:solidFill>
              <a:latin typeface="Aharoni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62155-24FB-45D4-93BD-C12B7C0236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7837" y="1029139"/>
            <a:ext cx="5888457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2000">
                <a:solidFill>
                  <a:srgbClr val="FFFFFF"/>
                </a:solidFill>
                <a:latin typeface="Arial Black"/>
                <a:cs typeface="Calibri" panose="020F0502020204030204"/>
              </a:rPr>
              <a:t>Długotrwałe przebywanie w środowisku o grawitacji równej około 38% grawitacji ziemskiej znacznie osłabia mięśnie, </a:t>
            </a:r>
            <a:br>
              <a:rPr lang="pl-PL" sz="2000">
                <a:solidFill>
                  <a:srgbClr val="FFFFFF"/>
                </a:solidFill>
                <a:latin typeface="Arial Black"/>
                <a:cs typeface="Calibri" panose="020F0502020204030204"/>
              </a:rPr>
            </a:br>
            <a:r>
              <a:rPr lang="pl-PL" sz="2000">
                <a:solidFill>
                  <a:srgbClr val="FFFFFF"/>
                </a:solidFill>
                <a:latin typeface="Arial Black"/>
                <a:cs typeface="Calibri" panose="020F0502020204030204"/>
              </a:rPr>
              <a:t>a nawet prowadzi do ich zaniku.</a:t>
            </a:r>
          </a:p>
          <a:p>
            <a:pPr marL="0" indent="0">
              <a:buNone/>
            </a:pPr>
            <a:endParaRPr lang="pl-PL" sz="2000">
              <a:solidFill>
                <a:srgbClr val="FFFFFF"/>
              </a:solidFill>
              <a:latin typeface="Arial Black"/>
              <a:cs typeface="Calibri" panose="020F0502020204030204"/>
            </a:endParaRPr>
          </a:p>
          <a:p>
            <a:pPr marL="0" indent="0">
              <a:buNone/>
            </a:pPr>
            <a:r>
              <a:rPr lang="pl-PL" sz="2400">
                <a:solidFill>
                  <a:srgbClr val="FFFFFF"/>
                </a:solidFill>
                <a:latin typeface="Arial Black"/>
                <a:cs typeface="Calibri" panose="020F0502020204030204"/>
              </a:rPr>
              <a:t>Jak temu zaradzić?</a:t>
            </a:r>
          </a:p>
        </p:txBody>
      </p:sp>
    </p:spTree>
    <p:extLst>
      <p:ext uri="{BB962C8B-B14F-4D97-AF65-F5344CB8AC3E}">
        <p14:creationId xmlns:p14="http://schemas.microsoft.com/office/powerpoint/2010/main" val="1748229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nature&#10;&#10;Description automatically generated">
            <a:extLst>
              <a:ext uri="{FF2B5EF4-FFF2-40B4-BE49-F238E27FC236}">
                <a16:creationId xmlns:a16="http://schemas.microsoft.com/office/drawing/2014/main" id="{005293DD-9C51-4824-A86F-672462B5FD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E01443-E72C-44FD-A209-385EF11C4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9" y="855973"/>
            <a:ext cx="10506456" cy="2068132"/>
          </a:xfrm>
        </p:spPr>
        <p:txBody>
          <a:bodyPr anchor="b">
            <a:normAutofit/>
          </a:bodyPr>
          <a:lstStyle/>
          <a:p>
            <a:r>
              <a:rPr lang="pl-PL">
                <a:latin typeface="Arial Black"/>
                <a:cs typeface="Calibri Light"/>
              </a:rPr>
              <a:t>Z pomocą przychodzi nam nowy zawód, a raczej profesja –T</a:t>
            </a:r>
            <a:r>
              <a:rPr lang="pl-PL" sz="4600" b="1">
                <a:latin typeface="Arial Black"/>
                <a:cs typeface="Calibri Light"/>
              </a:rPr>
              <a:t>onustologia</a:t>
            </a:r>
            <a:r>
              <a:rPr lang="pl-PL" sz="4600">
                <a:latin typeface="Arial Black"/>
                <a:cs typeface="Calibri Light"/>
              </a:rPr>
              <a:t>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EDDBEB3-55BC-4614-A138-A0415D5164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3459222"/>
            <a:ext cx="10561540" cy="309934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just">
              <a:buNone/>
            </a:pPr>
            <a:r>
              <a:rPr lang="pl-PL" sz="2200">
                <a:cs typeface="Calibri"/>
              </a:rPr>
              <a:t>Osoby o takiej specjalizacji - </a:t>
            </a:r>
            <a:r>
              <a:rPr lang="pl-PL" sz="2200" err="1">
                <a:cs typeface="Calibri"/>
              </a:rPr>
              <a:t>tonustolodzy</a:t>
            </a:r>
            <a:r>
              <a:rPr lang="pl-PL" sz="2200">
                <a:cs typeface="Calibri"/>
              </a:rPr>
              <a:t>, mają za zadanie zrobić wszystko, aby mięśnie innych astronautów nie uległy zanikowi. Nie będą oni tego jednak robili w "tradycyjnej" formie, ale poprzez wytwarzanie mięśni syntetycznych. W Internecie nie można znaleźć żadnych informacji o takim zastosowaniu sztucznych mięśni. Naukowcy, którzy obecnie nad nimi pracują, planują zastosować je w przyszłej sztucznej inteligencji oraz androidach. My uważamy jednak, że rozwiązanie przez nas zaproponowane mogłoby w znacznym stopniu poprawić efektywność przyszłej kolonii marsjańskiej. Aktualnie przewiduje się, że astronauci będący na czerwonej planecie, musieliby ćwiczyć na siłowni nawet do 5 godzin dziennie. Nie tylko zabrałoby im to energię, ale też sporo czasu. Aby dowiedzieć się o metodach wykorzystywanych przez </a:t>
            </a:r>
            <a:r>
              <a:rPr lang="pl-PL" sz="2200" err="1">
                <a:cs typeface="Calibri"/>
              </a:rPr>
              <a:t>tonustologów</a:t>
            </a:r>
            <a:r>
              <a:rPr lang="pl-PL" sz="2200">
                <a:cs typeface="Calibri"/>
              </a:rPr>
              <a:t>, zapraszam do dalszej części prezentacji.</a:t>
            </a:r>
            <a:endParaRPr lang="en-US" sz="22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89883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A picture containing indoor, dark, orange&#10;&#10;Description automatically generated">
            <a:extLst>
              <a:ext uri="{FF2B5EF4-FFF2-40B4-BE49-F238E27FC236}">
                <a16:creationId xmlns:a16="http://schemas.microsoft.com/office/drawing/2014/main" id="{D99F8865-149E-43B8-AB56-8451D34990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20974" b="22776"/>
          <a:stretch/>
        </p:blipFill>
        <p:spPr>
          <a:xfrm>
            <a:off x="20" y="2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921255-3277-4E8D-8717-AEF377213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35882"/>
            <a:ext cx="9135036" cy="14751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9600" b="1" err="1">
                <a:solidFill>
                  <a:schemeClr val="accent2"/>
                </a:solidFill>
                <a:latin typeface="Aharoni"/>
                <a:cs typeface="Aparajita"/>
              </a:rPr>
              <a:t>Tonus</a:t>
            </a:r>
            <a:r>
              <a:rPr lang="en-US" sz="9600" b="1" err="1">
                <a:solidFill>
                  <a:srgbClr val="FFFFFF"/>
                </a:solidFill>
                <a:latin typeface="Aharoni"/>
                <a:cs typeface="Aparajita"/>
              </a:rPr>
              <a:t>to</a:t>
            </a:r>
            <a:r>
              <a:rPr lang="en-US" sz="9600" b="1" err="1">
                <a:solidFill>
                  <a:schemeClr val="accent2">
                    <a:lumMod val="60000"/>
                    <a:lumOff val="40000"/>
                  </a:schemeClr>
                </a:solidFill>
                <a:latin typeface="Aharoni"/>
                <a:cs typeface="Aparajita"/>
              </a:rPr>
              <a:t>log</a:t>
            </a:r>
            <a:endParaRPr lang="en-US" sz="9600" b="1">
              <a:solidFill>
                <a:schemeClr val="accent2">
                  <a:lumMod val="60000"/>
                  <a:lumOff val="40000"/>
                </a:schemeClr>
              </a:solidFill>
              <a:latin typeface="Aharoni"/>
              <a:cs typeface="Aparajita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F038213-35F8-4165-B7A2-AF8090C4AAD9}"/>
              </a:ext>
            </a:extLst>
          </p:cNvPr>
          <p:cNvSpPr txBox="1"/>
          <p:nvPr/>
        </p:nvSpPr>
        <p:spPr>
          <a:xfrm>
            <a:off x="1527312" y="3374234"/>
            <a:ext cx="356707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accent2"/>
                </a:solidFill>
                <a:latin typeface="Arial Black"/>
                <a:ea typeface="+mn-lt"/>
                <a:cs typeface="+mn-lt"/>
              </a:rPr>
              <a:t>Tonus </a:t>
            </a:r>
            <a:r>
              <a:rPr lang="en-US" sz="2000">
                <a:latin typeface="Arial Black"/>
                <a:ea typeface="+mn-lt"/>
                <a:cs typeface="+mn-lt"/>
              </a:rPr>
              <a:t>«</a:t>
            </a:r>
            <a:r>
              <a:rPr lang="en-US" sz="2000" err="1">
                <a:latin typeface="Arial Black"/>
                <a:ea typeface="+mn-lt"/>
                <a:cs typeface="+mn-lt"/>
              </a:rPr>
              <a:t>stałe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napięcie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czynnościowe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mięśni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szkieletowych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warunkujące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zachowanie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postawy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ciała</a:t>
            </a:r>
            <a:r>
              <a:rPr lang="en-US" sz="2000">
                <a:latin typeface="Arial Black"/>
                <a:ea typeface="+mn-lt"/>
                <a:cs typeface="+mn-lt"/>
              </a:rPr>
              <a:t>, </a:t>
            </a:r>
            <a:r>
              <a:rPr lang="en-US" sz="2000" err="1">
                <a:latin typeface="Arial Black"/>
                <a:ea typeface="+mn-lt"/>
                <a:cs typeface="+mn-lt"/>
              </a:rPr>
              <a:t>rysów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twarzy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itp</a:t>
            </a:r>
            <a:r>
              <a:rPr lang="en-US" sz="2000">
                <a:latin typeface="Arial Black"/>
                <a:ea typeface="+mn-lt"/>
                <a:cs typeface="+mn-lt"/>
              </a:rPr>
              <a:t>.»</a:t>
            </a:r>
            <a:endParaRPr lang="en-US" sz="2000">
              <a:latin typeface="Arial Black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99C7E89-B721-439E-A1FF-C38971F55C5A}"/>
              </a:ext>
            </a:extLst>
          </p:cNvPr>
          <p:cNvSpPr txBox="1"/>
          <p:nvPr/>
        </p:nvSpPr>
        <p:spPr>
          <a:xfrm>
            <a:off x="6970377" y="3372313"/>
            <a:ext cx="3687417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solidFill>
                  <a:schemeClr val="accent2">
                    <a:lumMod val="60000"/>
                    <a:lumOff val="40000"/>
                  </a:schemeClr>
                </a:solidFill>
                <a:latin typeface="Arial Black"/>
                <a:cs typeface="Calibri"/>
              </a:rPr>
              <a:t>-log</a:t>
            </a:r>
            <a:r>
              <a:rPr lang="en-US" sz="2000">
                <a:latin typeface="Arial Black"/>
                <a:cs typeface="Calibri"/>
              </a:rPr>
              <a:t> </a:t>
            </a:r>
            <a:r>
              <a:rPr lang="en-US" sz="2000">
                <a:latin typeface="Arial Black"/>
                <a:ea typeface="+mn-lt"/>
                <a:cs typeface="+mn-lt"/>
              </a:rPr>
              <a:t>«</a:t>
            </a:r>
            <a:r>
              <a:rPr lang="en-US" sz="2000" err="1">
                <a:latin typeface="Arial Black"/>
                <a:ea typeface="+mn-lt"/>
                <a:cs typeface="+mn-lt"/>
              </a:rPr>
              <a:t>ostatni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człon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wyrazów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złożonych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tworzący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rzeczowniki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określające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osoby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zajmujące</a:t>
            </a:r>
            <a:r>
              <a:rPr lang="en-US" sz="2000">
                <a:latin typeface="Arial Black"/>
                <a:ea typeface="+mn-lt"/>
                <a:cs typeface="+mn-lt"/>
              </a:rPr>
              <a:t> </a:t>
            </a:r>
            <a:r>
              <a:rPr lang="en-US" sz="2000" err="1">
                <a:latin typeface="Arial Black"/>
                <a:ea typeface="+mn-lt"/>
                <a:cs typeface="+mn-lt"/>
              </a:rPr>
              <a:t>się</a:t>
            </a:r>
            <a:r>
              <a:rPr lang="en-US" sz="2000">
                <a:latin typeface="Arial Black"/>
                <a:ea typeface="+mn-lt"/>
                <a:cs typeface="+mn-lt"/>
              </a:rPr>
              <a:t> </a:t>
            </a:r>
            <a:r>
              <a:rPr lang="en-US" sz="2000" err="1">
                <a:latin typeface="Arial Black"/>
                <a:ea typeface="+mn-lt"/>
                <a:cs typeface="+mn-lt"/>
              </a:rPr>
              <a:t>badaniem</a:t>
            </a:r>
            <a:r>
              <a:rPr lang="en-US" sz="2000">
                <a:latin typeface="Arial Black"/>
                <a:ea typeface="+mn-lt"/>
                <a:cs typeface="+mn-lt"/>
              </a:rPr>
              <a:t>, </a:t>
            </a:r>
            <a:r>
              <a:rPr lang="en-US" sz="2000" err="1">
                <a:latin typeface="Arial Black"/>
                <a:ea typeface="+mn-lt"/>
                <a:cs typeface="+mn-lt"/>
              </a:rPr>
              <a:t>nauką</a:t>
            </a:r>
            <a:r>
              <a:rPr lang="en-US" sz="2000">
                <a:latin typeface="Arial Black"/>
                <a:ea typeface="+mn-lt"/>
                <a:cs typeface="+mn-lt"/>
              </a:rPr>
              <a:t>»</a:t>
            </a:r>
            <a:endParaRPr lang="en-US" sz="2000">
              <a:latin typeface="Arial Black"/>
            </a:endParaRPr>
          </a:p>
          <a:p>
            <a:endParaRPr lang="en-US" sz="2000" i="1">
              <a:latin typeface="Arial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94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AE07BF95-113F-4540-B186-2A54654F3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74" r="22962" b="1129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48" name="Rectangle 4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7E696-728A-470A-A4F0-8CF453B4A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4907058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2000">
                <a:latin typeface="Arial Black"/>
              </a:rPr>
              <a:t>Metoda I</a:t>
            </a:r>
            <a:r>
              <a:rPr lang="pl-PL" sz="3200" b="1">
                <a:solidFill>
                  <a:schemeClr val="tx1">
                    <a:lumMod val="95000"/>
                  </a:schemeClr>
                </a:solidFill>
                <a:latin typeface="Arial Black"/>
              </a:rPr>
              <a:t> </a:t>
            </a:r>
            <a:br>
              <a:rPr lang="pl-PL" sz="3200" b="1">
                <a:latin typeface="Arial Black"/>
              </a:rPr>
            </a:br>
            <a:r>
              <a:rPr lang="pl-PL" sz="3200" b="1" err="1">
                <a:solidFill>
                  <a:schemeClr val="accent2"/>
                </a:solidFill>
                <a:latin typeface="Arial Black"/>
              </a:rPr>
              <a:t>Biodruk</a:t>
            </a:r>
            <a:r>
              <a:rPr lang="pl-PL" sz="3200" b="1">
                <a:solidFill>
                  <a:schemeClr val="accent2"/>
                </a:solidFill>
                <a:latin typeface="Arial Black"/>
              </a:rPr>
              <a:t> 3D</a:t>
            </a:r>
          </a:p>
        </p:txBody>
      </p:sp>
      <p:sp>
        <p:nvSpPr>
          <p:cNvPr id="50" name="Rectangle 4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Rectangle 5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AF2EB-E764-4198-857E-F9C7281C2A31}"/>
              </a:ext>
            </a:extLst>
          </p:cNvPr>
          <p:cNvSpPr txBox="1"/>
          <p:nvPr/>
        </p:nvSpPr>
        <p:spPr>
          <a:xfrm>
            <a:off x="371094" y="2708873"/>
            <a:ext cx="4907819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2000">
                <a:latin typeface="Arial Black"/>
              </a:rPr>
              <a:t>Jest to technologia pozwalająca na wytwarzanie nowych, funkcjonalnych tkanek lub całych narządów i wszczepianie ich pacjentom bez ryzyka odrzucenia przeszczepu. W następnych trzech slajdach przedstawimy tę metodę dokładniej.</a:t>
            </a:r>
            <a:endParaRPr lang="pl-PL" sz="2000">
              <a:latin typeface="Arial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5741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A3724411-F060-4397-8810-AC6230362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4667" r="1" b="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438E1A-A629-44E5-B5C9-3A92C50AB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" y="1038967"/>
            <a:ext cx="4310445" cy="4726276"/>
          </a:xfrm>
        </p:spPr>
        <p:txBody>
          <a:bodyPr>
            <a:normAutofit/>
          </a:bodyPr>
          <a:lstStyle/>
          <a:p>
            <a:pPr algn="r"/>
            <a:r>
              <a:rPr lang="pl-PL" sz="3200">
                <a:solidFill>
                  <a:srgbClr val="FFFFFF"/>
                </a:solidFill>
                <a:latin typeface="Arial Black"/>
                <a:cs typeface="Calibri Light"/>
              </a:rPr>
              <a:t>Zapotrzebowanie materiałowe</a:t>
            </a:r>
            <a:endParaRPr lang="en-US">
              <a:cs typeface="Calibri Light" panose="020F0302020204030204"/>
            </a:endParaRPr>
          </a:p>
        </p:txBody>
      </p:sp>
      <p:cxnSp>
        <p:nvCxnSpPr>
          <p:cNvPr id="13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62EA4-9AD6-46B3-BE7E-CE35871BB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814" y="1460309"/>
            <a:ext cx="588239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Jednym z półproduktów przy metodzie </a:t>
            </a:r>
            <a:r>
              <a:rPr lang="pl-PL" sz="2000" err="1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biodruku</a:t>
            </a: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 3D jest nośnik zapewniający ochronę żywym komórkom w procesie </a:t>
            </a:r>
            <a:r>
              <a:rPr lang="pl-PL" sz="2000" err="1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biodruku</a:t>
            </a: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. Nośnik ten ma formę hydrożelu, czyli żelu (koloidu), w którym fazą rozproszoną jest woda. Jako fazę formującą stosuje się między innymi </a:t>
            </a:r>
            <a:r>
              <a:rPr lang="pl-PL" sz="2000" err="1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alginiany</a:t>
            </a: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, </a:t>
            </a:r>
            <a:r>
              <a:rPr lang="pl-PL" sz="2000" err="1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metakrylany</a:t>
            </a: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 żelatyny oraz </a:t>
            </a:r>
            <a:r>
              <a:rPr lang="pl-PL" sz="2000" err="1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lamininy</a:t>
            </a: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. Przytoczone związki można pozyskać z krasnorostów, które mogą być hodowane na farmach w obrębie kolonii.</a:t>
            </a:r>
            <a:endParaRPr lang="pl-PL" sz="2000">
              <a:solidFill>
                <a:srgbClr val="FFFFFF"/>
              </a:solidFill>
              <a:latin typeface="Arial Black"/>
              <a:cs typeface="Calibri"/>
            </a:endParaRPr>
          </a:p>
          <a:p>
            <a:endParaRPr lang="en-US" sz="20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477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person, indoor, hospital room&#10;&#10;Description automatically generated">
            <a:extLst>
              <a:ext uri="{FF2B5EF4-FFF2-40B4-BE49-F238E27FC236}">
                <a16:creationId xmlns:a16="http://schemas.microsoft.com/office/drawing/2014/main" id="{9B6E2EB2-A3F7-43FC-8B1E-602F02177F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98691A-1274-47EA-8EFF-4CA678101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86" y="1065862"/>
            <a:ext cx="4658058" cy="4726276"/>
          </a:xfrm>
        </p:spPr>
        <p:txBody>
          <a:bodyPr>
            <a:normAutofit/>
          </a:bodyPr>
          <a:lstStyle/>
          <a:p>
            <a:pPr algn="ctr"/>
            <a:r>
              <a:rPr lang="pl-PL" sz="3600">
                <a:solidFill>
                  <a:srgbClr val="FFFFFF"/>
                </a:solidFill>
                <a:latin typeface="Arial Black"/>
                <a:cs typeface="Calibri Light"/>
              </a:rPr>
              <a:t>Przygotowanie</a:t>
            </a:r>
            <a:endParaRPr lang="pl-PL" sz="3600">
              <a:solidFill>
                <a:srgbClr val="FFFFFF"/>
              </a:solidFill>
              <a:latin typeface="Arial Black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5A15E-1DA0-41EB-B9C4-A38F4EDD7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3100" y="1585676"/>
            <a:ext cx="6240444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Do przygotowania modelu przestrzennego, potrzebnego do przeprowadzenia druku 3D, </a:t>
            </a:r>
            <a:r>
              <a:rPr lang="pl-PL" sz="2000" err="1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tonustolog</a:t>
            </a: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 będzie wykorzystywał dane zebrane podczas badań obrazowania medycznego (rezonansu magnetycznego, czy tomografii komputerowej). Dodatkowo przed zabiegiem </a:t>
            </a:r>
            <a:r>
              <a:rPr lang="pl-PL" sz="2000" err="1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tonustolog</a:t>
            </a: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 przygotowywał będzie </a:t>
            </a:r>
            <a:r>
              <a:rPr lang="pl-PL" sz="2000" err="1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biotusz</a:t>
            </a: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 składający się z komórek pacjenta i nośnika, zapewniającego im odpowiednie środowisko i ochronę w trakcie procesu druku.</a:t>
            </a:r>
            <a:endParaRPr lang="pl-PL" sz="2000">
              <a:solidFill>
                <a:srgbClr val="FFFFFF"/>
              </a:solidFill>
              <a:latin typeface="Arial Black"/>
              <a:cs typeface="Calibri"/>
            </a:endParaRPr>
          </a:p>
          <a:p>
            <a:endParaRPr lang="pl-PL" sz="2000">
              <a:solidFill>
                <a:srgbClr val="FFFFFF"/>
              </a:solidFill>
              <a:cs typeface="Calibri"/>
            </a:endParaRPr>
          </a:p>
          <a:p>
            <a:endParaRPr lang="pl-PL" sz="2000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2456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indoor, kitchen appliance&#10;&#10;Description automatically generated">
            <a:extLst>
              <a:ext uri="{FF2B5EF4-FFF2-40B4-BE49-F238E27FC236}">
                <a16:creationId xmlns:a16="http://schemas.microsoft.com/office/drawing/2014/main" id="{E01CFF46-4509-481A-B702-50BEF0A19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E69C28-57C7-4DE7-BA94-27939E7FF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77" y="1065862"/>
            <a:ext cx="2709315" cy="4726276"/>
          </a:xfrm>
        </p:spPr>
        <p:txBody>
          <a:bodyPr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latin typeface="Arial Black"/>
                <a:cs typeface="Calibri Light"/>
              </a:rPr>
              <a:t>Proces</a:t>
            </a:r>
            <a:endParaRPr lang="en-US" sz="4000">
              <a:solidFill>
                <a:srgbClr val="FFFFFF"/>
              </a:solidFill>
              <a:latin typeface="Arial Black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BE074-6662-4BDB-91CE-33ADDDF4B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Wytwarzanie wcześniej zaprojektowanego modelu przestrzennego z wykorzystaniem gotowego bądź opracowanego na potrzeby projektu </a:t>
            </a:r>
            <a:r>
              <a:rPr lang="pl-PL" sz="2000" err="1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biotuszu</a:t>
            </a:r>
            <a:r>
              <a:rPr lang="pl-PL" sz="2000">
                <a:solidFill>
                  <a:srgbClr val="FFFFFF"/>
                </a:solidFill>
                <a:latin typeface="Arial Black"/>
                <a:ea typeface="+mn-lt"/>
                <a:cs typeface="+mn-lt"/>
              </a:rPr>
              <a:t>.</a:t>
            </a:r>
            <a:endParaRPr lang="en-US" sz="2000">
              <a:solidFill>
                <a:srgbClr val="FFFFFF"/>
              </a:solidFill>
              <a:latin typeface="Arial Black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5765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E9DA6A50-414C-43E0-9DF7-BAC84E76A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17" b="-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7E696-728A-470A-A4F0-8CF453B4A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5044770" cy="1124712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2000">
                <a:latin typeface="Arial Black"/>
              </a:rPr>
              <a:t>Metoda II</a:t>
            </a:r>
            <a:br>
              <a:rPr lang="pl-PL" sz="3200">
                <a:latin typeface="Arial Black"/>
              </a:rPr>
            </a:br>
            <a:r>
              <a:rPr lang="pl-PL" sz="3200" b="1">
                <a:solidFill>
                  <a:schemeClr val="accent2"/>
                </a:solidFill>
                <a:latin typeface="Arial Black"/>
              </a:rPr>
              <a:t>Inżynieria tkankowa</a:t>
            </a:r>
            <a:endParaRPr lang="pl-PL" sz="3200" b="1">
              <a:solidFill>
                <a:schemeClr val="accent2"/>
              </a:solidFill>
              <a:latin typeface="Arial Black"/>
              <a:cs typeface="Calibri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224C8D-CB02-4CEC-B287-DB33EC0689EA}"/>
              </a:ext>
            </a:extLst>
          </p:cNvPr>
          <p:cNvSpPr txBox="1"/>
          <p:nvPr/>
        </p:nvSpPr>
        <p:spPr>
          <a:xfrm>
            <a:off x="371094" y="2718054"/>
            <a:ext cx="5550472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pl-PL" sz="2000">
                <a:latin typeface="Arial Black"/>
              </a:rPr>
              <a:t>Jest to rozwijająca się dziedzina nauki, obejmująca prace nad wytwarzaniem tkanek. Uzyskiwanie ich poprzez laboratoryjną syntezę komórek oraz kontrolowanie ich struktury może być obiecującym sposobem radzenia sobie z wieloma schorzeniami na Marsie. Jak przy poprzedniej metodzie, następne slajdy zostały poświęcone dokładnemu opisaniu inżynierii tkankowej.</a:t>
            </a:r>
            <a:endParaRPr lang="pl-PL" sz="2000">
              <a:latin typeface="Arial Black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6614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806</Words>
  <Application>Microsoft Office PowerPoint</Application>
  <PresentationFormat>Panoramiczny</PresentationFormat>
  <Paragraphs>50</Paragraphs>
  <Slides>15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23" baseType="lpstr">
      <vt:lpstr>Aharoni</vt:lpstr>
      <vt:lpstr>Arial</vt:lpstr>
      <vt:lpstr>Arial Black</vt:lpstr>
      <vt:lpstr>Calibri</vt:lpstr>
      <vt:lpstr>Calibri Light</vt:lpstr>
      <vt:lpstr>Franklin Gothic Demi</vt:lpstr>
      <vt:lpstr>Wingdings</vt:lpstr>
      <vt:lpstr>office theme</vt:lpstr>
      <vt:lpstr>Tonustolog  zawód przyszłości </vt:lpstr>
      <vt:lpstr>Problem</vt:lpstr>
      <vt:lpstr>Z pomocą przychodzi nam nowy zawód, a raczej profesja –Tonustologia!</vt:lpstr>
      <vt:lpstr>Tonustolog</vt:lpstr>
      <vt:lpstr>Metoda I  Biodruk 3D</vt:lpstr>
      <vt:lpstr>Zapotrzebowanie materiałowe</vt:lpstr>
      <vt:lpstr>Przygotowanie</vt:lpstr>
      <vt:lpstr>Proces</vt:lpstr>
      <vt:lpstr>Metoda II Inżynieria tkankowa</vt:lpstr>
      <vt:lpstr>Zapotrzebowanie materiałowe</vt:lpstr>
      <vt:lpstr>Przygotowanie</vt:lpstr>
      <vt:lpstr>Proces</vt:lpstr>
      <vt:lpstr>Jak to wpłynie na kolonie i astronautów?</vt:lpstr>
      <vt:lpstr>Źródła</vt:lpstr>
      <vt:lpstr>Koniec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</dc:creator>
  <cp:lastModifiedBy>Krzysztof Pobereżny</cp:lastModifiedBy>
  <cp:revision>2</cp:revision>
  <dcterms:created xsi:type="dcterms:W3CDTF">2021-03-23T11:11:52Z</dcterms:created>
  <dcterms:modified xsi:type="dcterms:W3CDTF">2021-04-17T16:07:14Z</dcterms:modified>
</cp:coreProperties>
</file>