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08F89F-C993-0400-1834-7F07B440E8A1}" v="193" dt="2021-04-02T15:49:19.150"/>
    <p1510:client id="{34371065-F0F9-10F8-B890-4E90A8A90735}" v="537" dt="2021-04-01T21:39:01.095"/>
    <p1510:client id="{4C7E3D91-3E2D-4847-43E7-CB9D5F3BDC0E}" v="9" dt="2021-04-02T16:48:48.441"/>
    <p1510:client id="{5274BC33-A691-EE01-7D2F-639419700488}" v="33" dt="2021-04-01T10:50:00.566"/>
    <p1510:client id="{A021EE04-16B8-0445-5C25-A25DD59BA5E3}" v="1" dt="2021-04-02T16:48:11.181"/>
    <p1510:client id="{A93CE67B-C5C7-44C6-B511-7C25BDF9CD95}" v="646" dt="2021-03-30T18:45:46.870"/>
    <p1510:client id="{C19AB1FC-42A5-4793-8BDC-4104741EDEF4}" v="1338" dt="2021-03-31T16:19:53.005"/>
    <p1510:client id="{C2ECB99F-F0C7-B000-F903-E3627CADC530}" v="158" dt="2021-04-01T08:58:44.908"/>
    <p1510:client id="{DD2F2ADF-6E10-8FE5-BA88-82DEB4CE9E37}" v="7" dt="2021-04-01T21:39:49.468"/>
    <p1510:client id="{F47D5F30-2566-F321-FA8E-0CFE8F89EB8F}" v="5" dt="2021-04-01T09:01:31.3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4/17/2021</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75451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4/17/2021</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0288736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4/17/2021</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894800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4/17/2021</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743987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4/17/2021</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310842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4/17/2021</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475367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4/17/2021</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308855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4/17/2021</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179510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4/17/2021</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4284506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4/17/2021</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42233399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4/17/2021</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478533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4/17/2021</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39102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hf sldNum="0" hdr="0" ftr="0" dt="0"/>
  <p:txStyles>
    <p:title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video" Target="../media/media2.mp4"/></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i.pinimg.com/564x/e1/d5/44/e1d5442cf5553760b9ed9cbfd2a6860a.jpg" TargetMode="External"/><Relationship Id="rId7" Type="http://schemas.openxmlformats.org/officeDocument/2006/relationships/hyperlink" Target="https://www.youtube.com/watch?v=rY0WxgSXdEE&amp;ab_channel=QueenOfficial" TargetMode="External"/><Relationship Id="rId2" Type="http://schemas.openxmlformats.org/officeDocument/2006/relationships/hyperlink" Target="https://ocdn.eu/pulscms-transforms/1/H_Xk9kpTURBXy8zZDEwNjNiMGExNjhlZDllODA4Njk3YWY2ZTdiMjE2ZS5qcGeSlQMAAM0HgM0EOJMFzQMUzQG8gaEwAQ" TargetMode="External"/><Relationship Id="rId1" Type="http://schemas.openxmlformats.org/officeDocument/2006/relationships/slideLayout" Target="../slideLayouts/slideLayout3.xml"/><Relationship Id="rId6" Type="http://schemas.openxmlformats.org/officeDocument/2006/relationships/hyperlink" Target="https://www.google.com/url?sa=i&amp;url=http%3A%2F%2Fwallpaperswide.com%2Fmars_4-wallpapers.html&amp;psig=AOvVaw2a3r1yvvmeIJd7F6DxUGzg&amp;ust=1617216117949000&amp;source=images&amp;cd=vfe&amp;ved=0CAIQjRxqFwoTCLDCpdzV2O8CFQAAAAAdAAAAABAE" TargetMode="External"/><Relationship Id="rId5" Type="http://schemas.openxmlformats.org/officeDocument/2006/relationships/hyperlink" Target="https://www.google.com/url?sa=i&amp;url=https%3A%2F%2Fpl.dreamstime.com%2Fmars-czerwona-planeta-marsja%25C5%2584ska-powierzchnia-i-py%25C5%2582-w-atmosferze-image111637046&amp;psig=AOvVaw31Lt7R91z0VD2dKvyQZbRS&amp;ust=1617213528201000&amp;source=images&amp;cd=vfe&amp;ved=0CAIQjRxqFwoTCLipuojM2O8CFQAAAAAdAAAAABAD" TargetMode="External"/><Relationship Id="rId4" Type="http://schemas.openxmlformats.org/officeDocument/2006/relationships/hyperlink" Target="https://www.google.com/url?sa=i&amp;url=https%3A%2F%2Fkosmonauta.net%2F2020%2F07%2Feksploracja-kosmosu-mars%2F&amp;psig=AOvVaw1LEMt8YrqYbQ7WLVpDGgGy&amp;ust=1617215758549000&amp;source=images&amp;cd=vfe&amp;ved=0CAIQjRxqFwoTCIigo7LU2O8CFQAAAAAdAAAAABAJ"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Queen - Another One Bites The Dust">
            <a:hlinkClick r:id="" action="ppaction://media"/>
            <a:extLst>
              <a:ext uri="{FF2B5EF4-FFF2-40B4-BE49-F238E27FC236}">
                <a16:creationId xmlns:a16="http://schemas.microsoft.com/office/drawing/2014/main" id="{0FB24502-7A6F-4E87-B8EF-CBCA107610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36762" y="5522403"/>
            <a:ext cx="730250" cy="730250"/>
          </a:xfrm>
          <a:prstGeom prst="rect">
            <a:avLst/>
          </a:prstGeom>
        </p:spPr>
      </p:pic>
      <p:pic>
        <p:nvPicPr>
          <p:cNvPr id="4" name="Picture 3">
            <a:extLst>
              <a:ext uri="{FF2B5EF4-FFF2-40B4-BE49-F238E27FC236}">
                <a16:creationId xmlns:a16="http://schemas.microsoft.com/office/drawing/2014/main" id="{79D88FEC-B7F4-443D-849D-56A8419D75B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a:stretch/>
        </p:blipFill>
        <p:spPr>
          <a:xfrm>
            <a:off x="-32" y="-1"/>
            <a:ext cx="12192031" cy="6858001"/>
          </a:xfrm>
          <a:prstGeom prst="rect">
            <a:avLst/>
          </a:prstGeom>
        </p:spPr>
      </p:pic>
      <p:sp>
        <p:nvSpPr>
          <p:cNvPr id="9" name="Rectangle 8">
            <a:extLst>
              <a:ext uri="{FF2B5EF4-FFF2-40B4-BE49-F238E27FC236}">
                <a16:creationId xmlns:a16="http://schemas.microsoft.com/office/drawing/2014/main" id="{B72BB70C-3B10-43FF-83F9-C064151F9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0"/>
            <a:ext cx="12188952" cy="1942924"/>
          </a:xfrm>
          <a:prstGeom prst="rect">
            <a:avLst/>
          </a:prstGeom>
          <a:gradFill>
            <a:gsLst>
              <a:gs pos="29000">
                <a:schemeClr val="tx1">
                  <a:alpha val="20000"/>
                </a:schemeClr>
              </a:gs>
              <a:gs pos="0">
                <a:schemeClr val="tx1">
                  <a:alpha val="0"/>
                </a:schemeClr>
              </a:gs>
              <a:gs pos="10000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828675" y="457200"/>
            <a:ext cx="7137263" cy="1280161"/>
          </a:xfrm>
        </p:spPr>
        <p:txBody>
          <a:bodyPr anchor="ctr">
            <a:normAutofit/>
          </a:bodyPr>
          <a:lstStyle/>
          <a:p>
            <a:pPr algn="r"/>
            <a:r>
              <a:rPr lang="pl-PL" sz="6600" b="1">
                <a:solidFill>
                  <a:srgbClr val="FFFFFF"/>
                </a:solidFill>
              </a:rPr>
              <a:t>DUST BUSTERS</a:t>
            </a:r>
          </a:p>
        </p:txBody>
      </p:sp>
      <p:sp>
        <p:nvSpPr>
          <p:cNvPr id="3" name="Podtytuł 2"/>
          <p:cNvSpPr>
            <a:spLocks noGrp="1"/>
          </p:cNvSpPr>
          <p:nvPr>
            <p:ph type="subTitle" idx="1"/>
          </p:nvPr>
        </p:nvSpPr>
        <p:spPr>
          <a:xfrm>
            <a:off x="8289580" y="457201"/>
            <a:ext cx="3073745" cy="1280160"/>
          </a:xfrm>
        </p:spPr>
        <p:txBody>
          <a:bodyPr anchor="ctr">
            <a:normAutofit/>
          </a:bodyPr>
          <a:lstStyle/>
          <a:p>
            <a:endParaRPr lang="pl-PL" sz="1500">
              <a:solidFill>
                <a:srgbClr val="FFFFFF"/>
              </a:solidFill>
            </a:endParaRPr>
          </a:p>
        </p:txBody>
      </p:sp>
      <p:cxnSp>
        <p:nvCxnSpPr>
          <p:cNvPr id="11" name="Straight Connector 10">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1097280"/>
            <a:ext cx="1188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21FF648-687D-4B69-BB17-1F9649EF8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6400798"/>
            <a:ext cx="12188952" cy="457201"/>
          </a:xfrm>
          <a:prstGeom prst="rect">
            <a:avLst/>
          </a:prstGeom>
          <a:gradFill>
            <a:gsLst>
              <a:gs pos="66000">
                <a:srgbClr val="000000">
                  <a:alpha val="20000"/>
                </a:srgbClr>
              </a:gs>
              <a:gs pos="14000">
                <a:schemeClr val="tx1">
                  <a:alpha val="0"/>
                </a:schemeClr>
              </a:gs>
              <a:gs pos="10000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Queen - Another One Bites The Dust">
            <a:hlinkClick r:id="" action="ppaction://media"/>
            <a:extLst>
              <a:ext uri="{FF2B5EF4-FFF2-40B4-BE49-F238E27FC236}">
                <a16:creationId xmlns:a16="http://schemas.microsoft.com/office/drawing/2014/main" id="{156C0F7C-CCDE-4969-93CC-ADD39570DE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9252" y="5522403"/>
            <a:ext cx="730250" cy="730250"/>
          </a:xfrm>
          <a:prstGeom prst="rect">
            <a:avLst/>
          </a:prstGeom>
          <a:ln>
            <a:noFill/>
          </a:ln>
          <a:effectLst>
            <a:softEdge rad="112500"/>
          </a:effectLst>
        </p:spPr>
      </p:pic>
    </p:spTree>
    <p:extLst>
      <p:ext uri="{BB962C8B-B14F-4D97-AF65-F5344CB8AC3E}">
        <p14:creationId xmlns:p14="http://schemas.microsoft.com/office/powerpoint/2010/main" val="6503171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10" fill="hold" display="0">
                  <p:stCondLst>
                    <p:cond delay="indefinite"/>
                  </p:stCondLst>
                  <p:endCondLst>
                    <p:cond evt="onStopAudio" delay="0">
                      <p:tgtEl>
                        <p:sldTgt/>
                      </p:tgtEl>
                    </p:cond>
                  </p:endCondLst>
                </p:cTn>
                <p:tgtEl>
                  <p:spTgt spid="5"/>
                </p:tgtEl>
              </p:cMediaNode>
            </p:audio>
            <p:audio>
              <p:cMediaNode vol="80000" numSld="999">
                <p:cTn id="11"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994C-5EC5-4ADE-8803-BA6D3B95EAF7}"/>
              </a:ext>
            </a:extLst>
          </p:cNvPr>
          <p:cNvSpPr>
            <a:spLocks noGrp="1"/>
          </p:cNvSpPr>
          <p:nvPr>
            <p:ph type="title"/>
          </p:nvPr>
        </p:nvSpPr>
        <p:spPr>
          <a:xfrm>
            <a:off x="686598" y="2856721"/>
            <a:ext cx="3517567" cy="613108"/>
          </a:xfrm>
        </p:spPr>
        <p:txBody>
          <a:bodyPr vert="horz" lIns="91440" tIns="45720" rIns="91440" bIns="45720" rtlCol="0" anchor="b">
            <a:noAutofit/>
          </a:bodyPr>
          <a:lstStyle/>
          <a:p>
            <a:r>
              <a:rPr lang="en-US" sz="7200" b="1"/>
              <a:t>Autorzy</a:t>
            </a:r>
          </a:p>
        </p:txBody>
      </p:sp>
      <p:sp>
        <p:nvSpPr>
          <p:cNvPr id="4" name="Text Placeholder 3">
            <a:extLst>
              <a:ext uri="{FF2B5EF4-FFF2-40B4-BE49-F238E27FC236}">
                <a16:creationId xmlns:a16="http://schemas.microsoft.com/office/drawing/2014/main" id="{26B12970-415E-4847-B869-817C7B3D9956}"/>
              </a:ext>
            </a:extLst>
          </p:cNvPr>
          <p:cNvSpPr>
            <a:spLocks noGrp="1"/>
          </p:cNvSpPr>
          <p:nvPr>
            <p:ph type="body" sz="half" idx="2"/>
          </p:nvPr>
        </p:nvSpPr>
        <p:spPr>
          <a:xfrm>
            <a:off x="5316107" y="1892861"/>
            <a:ext cx="6450548" cy="3064505"/>
          </a:xfrm>
        </p:spPr>
        <p:txBody>
          <a:bodyPr vert="horz" lIns="91440" tIns="45720" rIns="91440" bIns="45720" rtlCol="0" anchor="t">
            <a:noAutofit/>
          </a:bodyPr>
          <a:lstStyle/>
          <a:p>
            <a:pPr marL="285750" indent="-285750">
              <a:buFont typeface="Wingdings" panose="020F0502020204030204" pitchFamily="34" charset="0"/>
              <a:buChar char="Ø"/>
            </a:pPr>
            <a:r>
              <a:rPr lang="en-US" sz="3600" b="1">
                <a:solidFill>
                  <a:schemeClr val="tx1"/>
                </a:solidFill>
              </a:rPr>
              <a:t> Zuzanna Jankowiak</a:t>
            </a:r>
            <a:endParaRPr lang="en-US" sz="3600">
              <a:solidFill>
                <a:schemeClr val="tx1"/>
              </a:solidFill>
            </a:endParaRPr>
          </a:p>
          <a:p>
            <a:pPr marL="285750" indent="-285750">
              <a:buFont typeface="Wingdings" panose="020F0502020204030204" pitchFamily="34" charset="0"/>
              <a:buChar char="Ø"/>
            </a:pPr>
            <a:r>
              <a:rPr lang="en-US" sz="3600" b="1">
                <a:solidFill>
                  <a:schemeClr val="tx1"/>
                </a:solidFill>
              </a:rPr>
              <a:t> Julia Talaga</a:t>
            </a:r>
          </a:p>
          <a:p>
            <a:pPr marL="285750" indent="-285750">
              <a:buFont typeface="Wingdings" panose="020F0502020204030204" pitchFamily="34" charset="0"/>
              <a:buChar char="Ø"/>
            </a:pPr>
            <a:r>
              <a:rPr lang="en-US" sz="3600" b="1">
                <a:solidFill>
                  <a:schemeClr val="tx1"/>
                </a:solidFill>
              </a:rPr>
              <a:t> Aleksandra Wencel</a:t>
            </a:r>
          </a:p>
          <a:p>
            <a:pPr marL="285750" indent="-285750">
              <a:buFont typeface="Wingdings" panose="020F0502020204030204" pitchFamily="34" charset="0"/>
              <a:buChar char="Ø"/>
            </a:pPr>
            <a:endParaRPr lang="en-US" sz="3600" b="1">
              <a:solidFill>
                <a:schemeClr val="tx1"/>
              </a:solidFill>
            </a:endParaRPr>
          </a:p>
          <a:p>
            <a:pPr algn="ctr"/>
            <a:r>
              <a:rPr lang="en-US" sz="2400">
                <a:solidFill>
                  <a:schemeClr val="tx1"/>
                </a:solidFill>
              </a:rPr>
              <a:t>II </a:t>
            </a:r>
            <a:r>
              <a:rPr lang="en-US" sz="2400" err="1">
                <a:solidFill>
                  <a:schemeClr val="tx1"/>
                </a:solidFill>
              </a:rPr>
              <a:t>Liceum</a:t>
            </a:r>
            <a:r>
              <a:rPr lang="en-US" sz="2400">
                <a:solidFill>
                  <a:schemeClr val="tx1"/>
                </a:solidFill>
              </a:rPr>
              <a:t> </a:t>
            </a:r>
            <a:r>
              <a:rPr lang="en-US" sz="2400" err="1">
                <a:solidFill>
                  <a:schemeClr val="tx1"/>
                </a:solidFill>
              </a:rPr>
              <a:t>Ogólnokształcące</a:t>
            </a:r>
            <a:r>
              <a:rPr lang="en-US" sz="2400">
                <a:solidFill>
                  <a:schemeClr val="tx1"/>
                </a:solidFill>
              </a:rPr>
              <a:t> </a:t>
            </a:r>
            <a:r>
              <a:rPr lang="en-US" sz="2400" err="1">
                <a:solidFill>
                  <a:schemeClr val="tx1"/>
                </a:solidFill>
              </a:rPr>
              <a:t>im</a:t>
            </a:r>
            <a:r>
              <a:rPr lang="en-US" sz="2400">
                <a:solidFill>
                  <a:schemeClr val="tx1"/>
                </a:solidFill>
              </a:rPr>
              <a:t>. </a:t>
            </a:r>
            <a:r>
              <a:rPr lang="en-US" sz="2400" err="1">
                <a:solidFill>
                  <a:schemeClr val="tx1"/>
                </a:solidFill>
              </a:rPr>
              <a:t>Mikołaja</a:t>
            </a:r>
            <a:r>
              <a:rPr lang="en-US" sz="2400">
                <a:solidFill>
                  <a:schemeClr val="tx1"/>
                </a:solidFill>
              </a:rPr>
              <a:t> </a:t>
            </a:r>
            <a:r>
              <a:rPr lang="en-US" sz="2400" err="1">
                <a:solidFill>
                  <a:schemeClr val="tx1"/>
                </a:solidFill>
              </a:rPr>
              <a:t>Kopernika</a:t>
            </a:r>
            <a:r>
              <a:rPr lang="en-US" sz="2400">
                <a:solidFill>
                  <a:schemeClr val="tx1"/>
                </a:solidFill>
              </a:rPr>
              <a:t> z </a:t>
            </a:r>
            <a:r>
              <a:rPr lang="en-US" sz="2400" err="1">
                <a:solidFill>
                  <a:schemeClr val="tx1"/>
                </a:solidFill>
              </a:rPr>
              <a:t>Oddziałami</a:t>
            </a:r>
            <a:r>
              <a:rPr lang="en-US" sz="2400">
                <a:solidFill>
                  <a:schemeClr val="tx1"/>
                </a:solidFill>
              </a:rPr>
              <a:t> </a:t>
            </a:r>
            <a:r>
              <a:rPr lang="en-US" sz="2400" err="1">
                <a:solidFill>
                  <a:schemeClr val="tx1"/>
                </a:solidFill>
              </a:rPr>
              <a:t>Dwujęzycznymi</a:t>
            </a:r>
            <a:r>
              <a:rPr lang="en-US" sz="2400">
                <a:solidFill>
                  <a:schemeClr val="tx1"/>
                </a:solidFill>
              </a:rPr>
              <a:t> </a:t>
            </a:r>
            <a:r>
              <a:rPr lang="en-US" sz="2400" err="1">
                <a:solidFill>
                  <a:schemeClr val="tx1"/>
                </a:solidFill>
              </a:rPr>
              <a:t>i</a:t>
            </a:r>
            <a:r>
              <a:rPr lang="en-US" sz="2400">
                <a:solidFill>
                  <a:schemeClr val="tx1"/>
                </a:solidFill>
              </a:rPr>
              <a:t> </a:t>
            </a:r>
            <a:r>
              <a:rPr lang="en-US" sz="2400" err="1">
                <a:solidFill>
                  <a:schemeClr val="tx1"/>
                </a:solidFill>
              </a:rPr>
              <a:t>Międzynarodowym</a:t>
            </a:r>
            <a:r>
              <a:rPr lang="en-US" sz="2400" err="1"/>
              <a:t>i</a:t>
            </a:r>
            <a:endParaRPr lang="en-US" sz="2400"/>
          </a:p>
          <a:p>
            <a:endParaRPr lang="en-US"/>
          </a:p>
        </p:txBody>
      </p:sp>
    </p:spTree>
    <p:extLst>
      <p:ext uri="{BB962C8B-B14F-4D97-AF65-F5344CB8AC3E}">
        <p14:creationId xmlns:p14="http://schemas.microsoft.com/office/powerpoint/2010/main" val="421577100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7">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D15B7B60-8AC4-4773-A49B-9909A0E1B751}"/>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74B733F0-7A18-458F-B774-E1BB2497CB68}"/>
              </a:ext>
            </a:extLst>
          </p:cNvPr>
          <p:cNvSpPr>
            <a:spLocks noGrp="1"/>
          </p:cNvSpPr>
          <p:nvPr>
            <p:ph type="title"/>
          </p:nvPr>
        </p:nvSpPr>
        <p:spPr>
          <a:xfrm>
            <a:off x="1097280" y="286603"/>
            <a:ext cx="10058400" cy="1450757"/>
          </a:xfrm>
        </p:spPr>
        <p:txBody>
          <a:bodyPr>
            <a:normAutofit/>
          </a:bodyPr>
          <a:lstStyle/>
          <a:p>
            <a:pPr algn="ctr"/>
            <a:r>
              <a:rPr lang="pl-PL" b="1"/>
              <a:t> A CO JEŚLI...</a:t>
            </a:r>
            <a:endParaRPr lang="en-US"/>
          </a:p>
        </p:txBody>
      </p:sp>
      <p:cxnSp>
        <p:nvCxnSpPr>
          <p:cNvPr id="26" name="Straight Connector 29">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E9A6073C-02C4-47F9-A28D-6E1BC256BA5C}"/>
              </a:ext>
            </a:extLst>
          </p:cNvPr>
          <p:cNvSpPr>
            <a:spLocks noGrp="1"/>
          </p:cNvSpPr>
          <p:nvPr>
            <p:ph idx="1"/>
          </p:nvPr>
        </p:nvSpPr>
        <p:spPr>
          <a:xfrm>
            <a:off x="1097280" y="2108201"/>
            <a:ext cx="10058400" cy="3760891"/>
          </a:xfrm>
        </p:spPr>
        <p:txBody>
          <a:bodyPr vert="horz" lIns="0" tIns="45720" rIns="0" bIns="45720" rtlCol="0" anchor="t">
            <a:normAutofit/>
          </a:bodyPr>
          <a:lstStyle/>
          <a:p>
            <a:pPr marL="0" indent="0" algn="ctr">
              <a:buNone/>
            </a:pPr>
            <a:r>
              <a:rPr lang="pl-PL" sz="2800">
                <a:ea typeface="+mn-lt"/>
                <a:cs typeface="+mn-lt"/>
              </a:rPr>
              <a:t>Zastanawiałeś się kiedyś co by było, gdyby ludzkość zamieszkała na Marsie? Brzmi to co najmniej abstrakcyjnie na obecną chwilę. Aczkolwiek wszystko jest możliwe. Wyobraź sobie jak wyglądałoby życie na tej tajemniczej planecie...</a:t>
            </a:r>
            <a:endParaRPr lang="pl-PL" sz="2800"/>
          </a:p>
        </p:txBody>
      </p:sp>
      <p:sp>
        <p:nvSpPr>
          <p:cNvPr id="32" name="Rectangle 31">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06792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przyroda&#10;&#10;Opis wygenerowany automatycznie">
            <a:extLst>
              <a:ext uri="{FF2B5EF4-FFF2-40B4-BE49-F238E27FC236}">
                <a16:creationId xmlns:a16="http://schemas.microsoft.com/office/drawing/2014/main" id="{210B1086-3188-4EEB-BCD7-4175658AC82F}"/>
              </a:ext>
            </a:extLst>
          </p:cNvPr>
          <p:cNvPicPr>
            <a:picLocks noChangeAspect="1"/>
          </p:cNvPicPr>
          <p:nvPr/>
        </p:nvPicPr>
        <p:blipFill rotWithShape="1">
          <a:blip r:embed="rId2">
            <a:alphaModFix amt="35000"/>
          </a:blip>
          <a:srcRect t="3846"/>
          <a:stretch/>
        </p:blipFill>
        <p:spPr>
          <a:xfrm>
            <a:off x="20" y="10"/>
            <a:ext cx="12191980" cy="6857990"/>
          </a:xfrm>
          <a:prstGeom prst="rect">
            <a:avLst/>
          </a:prstGeom>
        </p:spPr>
      </p:pic>
      <p:sp>
        <p:nvSpPr>
          <p:cNvPr id="2" name="Tytuł 1">
            <a:extLst>
              <a:ext uri="{FF2B5EF4-FFF2-40B4-BE49-F238E27FC236}">
                <a16:creationId xmlns:a16="http://schemas.microsoft.com/office/drawing/2014/main" id="{2EE9C43A-3D04-4FAC-A3FF-7984630B0631}"/>
              </a:ext>
            </a:extLst>
          </p:cNvPr>
          <p:cNvSpPr>
            <a:spLocks noGrp="1"/>
          </p:cNvSpPr>
          <p:nvPr>
            <p:ph type="title"/>
          </p:nvPr>
        </p:nvSpPr>
        <p:spPr>
          <a:xfrm>
            <a:off x="1097280" y="286603"/>
            <a:ext cx="10058400" cy="1450757"/>
          </a:xfrm>
        </p:spPr>
        <p:txBody>
          <a:bodyPr>
            <a:normAutofit/>
          </a:bodyPr>
          <a:lstStyle/>
          <a:p>
            <a:pPr algn="ctr"/>
            <a:r>
              <a:rPr lang="pl-PL" sz="6000" b="1"/>
              <a:t>HAR DECHER</a:t>
            </a:r>
          </a:p>
        </p:txBody>
      </p:sp>
      <p:cxnSp>
        <p:nvCxnSpPr>
          <p:cNvPr id="10" name="Straight Connector 10">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254CA003-1776-45D9-9281-F85671BDE5F8}"/>
              </a:ext>
            </a:extLst>
          </p:cNvPr>
          <p:cNvSpPr>
            <a:spLocks noGrp="1"/>
          </p:cNvSpPr>
          <p:nvPr>
            <p:ph idx="1"/>
          </p:nvPr>
        </p:nvSpPr>
        <p:spPr>
          <a:xfrm>
            <a:off x="1097280" y="2108201"/>
            <a:ext cx="10058400" cy="3760891"/>
          </a:xfrm>
        </p:spPr>
        <p:txBody>
          <a:bodyPr vert="horz" lIns="0" tIns="45720" rIns="0" bIns="45720" rtlCol="0" anchor="t">
            <a:normAutofit/>
          </a:bodyPr>
          <a:lstStyle/>
          <a:p>
            <a:pPr algn="ctr"/>
            <a:r>
              <a:rPr lang="pl-PL" sz="2800">
                <a:ea typeface="+mn-lt"/>
                <a:cs typeface="+mn-lt"/>
              </a:rPr>
              <a:t>Ta skalista planeta kryje w sobie mnóstwo tajemnic. Wyobrażenie o nowych możliwościach, powoduje ogromny przypływ weny twórczej. Jako czwarty w kolejności od Słońca daje perspektywę skolonizowania go. W niedalekiej przyszłości planowana jest podróż na Marsa, aby jeszcze lepiej go poznać. Czy przybywający tam ludzie postanowią zostać na zawsze? Tego nie wie nikt...</a:t>
            </a:r>
            <a:endParaRPr lang="en-US" sz="2800"/>
          </a:p>
          <a:p>
            <a:endParaRPr lang="pl-PL" sz="2400"/>
          </a:p>
        </p:txBody>
      </p:sp>
      <p:sp>
        <p:nvSpPr>
          <p:cNvPr id="12" name="Rectangle 12">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92458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obiekt na zewnątrz&#10;&#10;Opis wygenerowany automatycznie">
            <a:extLst>
              <a:ext uri="{FF2B5EF4-FFF2-40B4-BE49-F238E27FC236}">
                <a16:creationId xmlns:a16="http://schemas.microsoft.com/office/drawing/2014/main" id="{F3489D96-3A91-4611-956E-64EEC9ECA846}"/>
              </a:ext>
            </a:extLst>
          </p:cNvPr>
          <p:cNvPicPr>
            <a:picLocks noChangeAspect="1"/>
          </p:cNvPicPr>
          <p:nvPr/>
        </p:nvPicPr>
        <p:blipFill rotWithShape="1">
          <a:blip r:embed="rId2">
            <a:alphaModFix amt="35000"/>
          </a:blip>
          <a:srcRect t="12844" b="2570"/>
          <a:stretch/>
        </p:blipFill>
        <p:spPr>
          <a:xfrm>
            <a:off x="20" y="10"/>
            <a:ext cx="12191980" cy="6857990"/>
          </a:xfrm>
          <a:prstGeom prst="rect">
            <a:avLst/>
          </a:prstGeom>
        </p:spPr>
      </p:pic>
      <p:sp>
        <p:nvSpPr>
          <p:cNvPr id="2" name="Tytuł 1">
            <a:extLst>
              <a:ext uri="{FF2B5EF4-FFF2-40B4-BE49-F238E27FC236}">
                <a16:creationId xmlns:a16="http://schemas.microsoft.com/office/drawing/2014/main" id="{0FFE73BB-6FB6-4CC7-A4DC-E0A47843625F}"/>
              </a:ext>
            </a:extLst>
          </p:cNvPr>
          <p:cNvSpPr>
            <a:spLocks noGrp="1"/>
          </p:cNvSpPr>
          <p:nvPr>
            <p:ph type="title"/>
          </p:nvPr>
        </p:nvSpPr>
        <p:spPr>
          <a:xfrm>
            <a:off x="1097280" y="286603"/>
            <a:ext cx="10058400" cy="1450757"/>
          </a:xfrm>
        </p:spPr>
        <p:txBody>
          <a:bodyPr>
            <a:normAutofit/>
          </a:bodyPr>
          <a:lstStyle/>
          <a:p>
            <a:pPr algn="ctr"/>
            <a:r>
              <a:rPr lang="pl-PL" sz="6000" b="1"/>
              <a:t>NIESAMOWITA PLANETA</a:t>
            </a:r>
          </a:p>
        </p:txBody>
      </p:sp>
      <p:cxnSp>
        <p:nvCxnSpPr>
          <p:cNvPr id="11" name="Straight Connector 10">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16D8717C-C25E-46E7-9975-2DB122393C74}"/>
              </a:ext>
            </a:extLst>
          </p:cNvPr>
          <p:cNvSpPr>
            <a:spLocks noGrp="1"/>
          </p:cNvSpPr>
          <p:nvPr>
            <p:ph idx="1"/>
          </p:nvPr>
        </p:nvSpPr>
        <p:spPr>
          <a:xfrm>
            <a:off x="1097280" y="2108201"/>
            <a:ext cx="10058400" cy="3760891"/>
          </a:xfrm>
        </p:spPr>
        <p:txBody>
          <a:bodyPr vert="horz" lIns="0" tIns="45720" rIns="0" bIns="45720" rtlCol="0" anchor="t">
            <a:normAutofit/>
          </a:bodyPr>
          <a:lstStyle/>
          <a:p>
            <a:pPr algn="ctr"/>
            <a:r>
              <a:rPr lang="pl-PL">
                <a:latin typeface="TW Cen MT"/>
              </a:rPr>
              <a:t>Na odważnych, którzy tam zagoszczą, czeka wiele wyzwań. Mowa tu o burzach piaskowych. Występują one na Marsie i osiągają ogromne rozmiary. </a:t>
            </a:r>
            <a:r>
              <a:rPr lang="pl-PL">
                <a:latin typeface="Tw Cen MT"/>
              </a:rPr>
              <a:t>Pierwszym</a:t>
            </a:r>
            <a:r>
              <a:rPr lang="pl-PL">
                <a:ea typeface="+mn-lt"/>
                <a:cs typeface="+mn-lt"/>
              </a:rPr>
              <a:t> zadaniem organizacji </a:t>
            </a:r>
            <a:r>
              <a:rPr lang="pl-PL" b="1">
                <a:ea typeface="+mn-lt"/>
                <a:cs typeface="+mn-lt"/>
              </a:rPr>
              <a:t>Dust </a:t>
            </a:r>
            <a:r>
              <a:rPr lang="pl-PL" b="1" err="1">
                <a:ea typeface="+mn-lt"/>
                <a:cs typeface="+mn-lt"/>
              </a:rPr>
              <a:t>Busters</a:t>
            </a:r>
            <a:r>
              <a:rPr lang="pl-PL" b="1">
                <a:ea typeface="+mn-lt"/>
                <a:cs typeface="+mn-lt"/>
              </a:rPr>
              <a:t> </a:t>
            </a:r>
            <a:r>
              <a:rPr lang="pl-PL">
                <a:ea typeface="+mn-lt"/>
                <a:cs typeface="+mn-lt"/>
              </a:rPr>
              <a:t>będzie stworzenie stacji centralnej, gdzie przewidywano by pogodę. Tam też za pomocą wiatromierzy i anemometrów eksperci będą obserwować postępy i siłę wiatrów. Ich pomiary będą cenną informacją oraz ostrzegą o zbliżającym się niebezpieczeństwie. Gdy wiatr będzie zbyt mocny, automatycznie zostaną uruchomione alerty bezpieczeństwa. Bezzwłocznie powiadomią one społeczność o burzy piaskowej i wezwą do ewakuacji w stronę schronów.</a:t>
            </a:r>
            <a:endParaRPr lang="pl-PL">
              <a:latin typeface="TW Cen MT"/>
            </a:endParaRPr>
          </a:p>
        </p:txBody>
      </p:sp>
      <p:sp>
        <p:nvSpPr>
          <p:cNvPr id="13" name="Rectangle 12">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98583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 zewnętrzne, podłoże, pustynia&#10;&#10;Opis wygenerowany automatycznie">
            <a:extLst>
              <a:ext uri="{FF2B5EF4-FFF2-40B4-BE49-F238E27FC236}">
                <a16:creationId xmlns:a16="http://schemas.microsoft.com/office/drawing/2014/main" id="{0FEFE3B0-98BF-4F09-B665-13815854AABC}"/>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BC0E1EBF-A9E7-47E3-8B55-4EB81D085301}"/>
              </a:ext>
            </a:extLst>
          </p:cNvPr>
          <p:cNvSpPr>
            <a:spLocks noGrp="1"/>
          </p:cNvSpPr>
          <p:nvPr>
            <p:ph type="title"/>
          </p:nvPr>
        </p:nvSpPr>
        <p:spPr>
          <a:xfrm>
            <a:off x="1097280" y="387245"/>
            <a:ext cx="10058400" cy="1450757"/>
          </a:xfrm>
        </p:spPr>
        <p:txBody>
          <a:bodyPr>
            <a:normAutofit/>
          </a:bodyPr>
          <a:lstStyle/>
          <a:p>
            <a:pPr algn="ctr"/>
            <a:r>
              <a:rPr lang="pl-PL" b="1"/>
              <a:t>BEZPIECZEŃSTWO NA PIERWSZYM MIEJSCU...</a:t>
            </a:r>
            <a:endParaRPr lang="en-US"/>
          </a:p>
        </p:txBody>
      </p:sp>
      <p:cxnSp>
        <p:nvCxnSpPr>
          <p:cNvPr id="11" name="Straight Connector 10">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1836A9A3-F984-40B3-8682-0F0872FF4A56}"/>
              </a:ext>
            </a:extLst>
          </p:cNvPr>
          <p:cNvSpPr>
            <a:spLocks noGrp="1"/>
          </p:cNvSpPr>
          <p:nvPr>
            <p:ph idx="1"/>
          </p:nvPr>
        </p:nvSpPr>
        <p:spPr>
          <a:xfrm>
            <a:off x="1097280" y="2108201"/>
            <a:ext cx="10058400" cy="3760891"/>
          </a:xfrm>
        </p:spPr>
        <p:txBody>
          <a:bodyPr vert="horz" lIns="0" tIns="45720" rIns="0" bIns="45720" rtlCol="0" anchor="t">
            <a:normAutofit/>
          </a:bodyPr>
          <a:lstStyle/>
          <a:p>
            <a:pPr algn="ctr"/>
            <a:r>
              <a:rPr lang="pl-PL" sz="2400">
                <a:ea typeface="+mn-lt"/>
                <a:cs typeface="+mn-lt"/>
              </a:rPr>
              <a:t>Kolejnym działaniem </a:t>
            </a:r>
            <a:r>
              <a:rPr lang="pl-PL" sz="2400" b="1">
                <a:ea typeface="+mn-lt"/>
                <a:cs typeface="+mn-lt"/>
              </a:rPr>
              <a:t>Dust </a:t>
            </a:r>
            <a:r>
              <a:rPr lang="pl-PL" sz="2400" b="1" err="1">
                <a:ea typeface="+mn-lt"/>
                <a:cs typeface="+mn-lt"/>
              </a:rPr>
              <a:t>Busters</a:t>
            </a:r>
            <a:r>
              <a:rPr lang="pl-PL" sz="2400">
                <a:ea typeface="+mn-lt"/>
                <a:cs typeface="+mn-lt"/>
              </a:rPr>
              <a:t> byłaby budowa schronów dla zamieszkałej tam ludności. Jak wiadomo na Marsie występuje wiele kraterów uderzeniowych, które mogłyby być idealnym miejscem do stworzenia bezpiecznego azylu. W tych wgłębieniach zbudowano by obiekty przeczekania trudnych warunków atmosferycznych, a także sam dom. Tam właśnie znajdowałby się wykwalifikowany personel medyczny, zapasy żywności, napojów oraz środków higieny.</a:t>
            </a:r>
            <a:endParaRPr lang="pl-PL" sz="2400"/>
          </a:p>
        </p:txBody>
      </p:sp>
      <p:sp>
        <p:nvSpPr>
          <p:cNvPr id="13" name="Rectangle 12">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97997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ciemny, czarny, nocne niebo&#10;&#10;Opis wygenerowany automatycznie">
            <a:extLst>
              <a:ext uri="{FF2B5EF4-FFF2-40B4-BE49-F238E27FC236}">
                <a16:creationId xmlns:a16="http://schemas.microsoft.com/office/drawing/2014/main" id="{96C393DD-AB6E-4B1F-B983-9E638F330B64}"/>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46744AE3-081D-41CC-8204-E9A90798AE30}"/>
              </a:ext>
            </a:extLst>
          </p:cNvPr>
          <p:cNvSpPr>
            <a:spLocks noGrp="1"/>
          </p:cNvSpPr>
          <p:nvPr>
            <p:ph type="title"/>
          </p:nvPr>
        </p:nvSpPr>
        <p:spPr>
          <a:xfrm>
            <a:off x="1097280" y="286603"/>
            <a:ext cx="10058400" cy="1450757"/>
          </a:xfrm>
        </p:spPr>
        <p:txBody>
          <a:bodyPr>
            <a:normAutofit/>
          </a:bodyPr>
          <a:lstStyle/>
          <a:p>
            <a:endParaRPr lang="pl-PL"/>
          </a:p>
        </p:txBody>
      </p:sp>
      <p:cxnSp>
        <p:nvCxnSpPr>
          <p:cNvPr id="11" name="Straight Connector 10">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B94652BD-0E46-4AC8-8476-F22967332C0F}"/>
              </a:ext>
            </a:extLst>
          </p:cNvPr>
          <p:cNvSpPr>
            <a:spLocks noGrp="1"/>
          </p:cNvSpPr>
          <p:nvPr>
            <p:ph idx="1"/>
          </p:nvPr>
        </p:nvSpPr>
        <p:spPr>
          <a:xfrm>
            <a:off x="1097280" y="2108201"/>
            <a:ext cx="10058400" cy="3760891"/>
          </a:xfrm>
        </p:spPr>
        <p:txBody>
          <a:bodyPr vert="horz" lIns="0" tIns="45720" rIns="0" bIns="45720" rtlCol="0" anchor="t">
            <a:normAutofit/>
          </a:bodyPr>
          <a:lstStyle/>
          <a:p>
            <a:pPr algn="ctr"/>
            <a:r>
              <a:rPr lang="pl-PL" b="1">
                <a:ea typeface="+mn-lt"/>
                <a:cs typeface="+mn-lt"/>
              </a:rPr>
              <a:t>Dust </a:t>
            </a:r>
            <a:r>
              <a:rPr lang="pl-PL" b="1" err="1">
                <a:ea typeface="+mn-lt"/>
                <a:cs typeface="+mn-lt"/>
              </a:rPr>
              <a:t>Busters</a:t>
            </a:r>
            <a:r>
              <a:rPr lang="pl-PL">
                <a:ea typeface="+mn-lt"/>
                <a:cs typeface="+mn-lt"/>
              </a:rPr>
              <a:t> są wyposażeni w turbinki piaskowe. Noszą je przy sobie, aby móc wciągnąć pył tlenków żelaza i wypuścić sprężony wiatr. To spowoduje osłabienie większych skupisk burz piaskowych. Za to większe turbiny piaskowe są rozmieszczone po całej powierzchni Marsa, aby produkować energię pyłową. Zawrotna prędkość pyłu to idealne źródło energii. Pyłek wpadający w turbiny piaskowe, napędza je, produkując ogromną ilość energii. Dzięki temu może ona być wykorzystywana do rosnącego zapotrzebowania na prąd. Prąd? Tak na Marsie również uda się go wytworzyć, jednak jego ilość będzie bardziej zawrotna, spełniająca potrzeby do stworzenia nowej cywilizacji.</a:t>
            </a:r>
            <a:endParaRPr lang="pl-PL"/>
          </a:p>
        </p:txBody>
      </p:sp>
      <p:sp>
        <p:nvSpPr>
          <p:cNvPr id="13" name="Rectangle 12">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3868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tekst, zewnętrzne, podłoże, pustynia&#10;&#10;Opis wygenerowany automatycznie">
            <a:extLst>
              <a:ext uri="{FF2B5EF4-FFF2-40B4-BE49-F238E27FC236}">
                <a16:creationId xmlns:a16="http://schemas.microsoft.com/office/drawing/2014/main" id="{3602C1F1-6C95-4A5B-9CAD-D9A8AC84A10D}"/>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10442A93-E427-458F-8175-9A7C3314E68D}"/>
              </a:ext>
            </a:extLst>
          </p:cNvPr>
          <p:cNvSpPr>
            <a:spLocks noGrp="1"/>
          </p:cNvSpPr>
          <p:nvPr>
            <p:ph type="title"/>
          </p:nvPr>
        </p:nvSpPr>
        <p:spPr>
          <a:xfrm>
            <a:off x="1097280" y="286603"/>
            <a:ext cx="10058400" cy="1450757"/>
          </a:xfrm>
        </p:spPr>
        <p:txBody>
          <a:bodyPr>
            <a:normAutofit/>
          </a:bodyPr>
          <a:lstStyle/>
          <a:p>
            <a:pPr algn="ctr"/>
            <a:r>
              <a:rPr lang="pl-PL" sz="6000" b="1"/>
              <a:t>NOWA CYWILIZACJA</a:t>
            </a:r>
          </a:p>
        </p:txBody>
      </p:sp>
      <p:cxnSp>
        <p:nvCxnSpPr>
          <p:cNvPr id="7" name="Straight Connector 10">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1C3D3181-00CB-40A1-8205-677EED831F95}"/>
              </a:ext>
            </a:extLst>
          </p:cNvPr>
          <p:cNvSpPr>
            <a:spLocks noGrp="1"/>
          </p:cNvSpPr>
          <p:nvPr>
            <p:ph idx="1"/>
          </p:nvPr>
        </p:nvSpPr>
        <p:spPr>
          <a:xfrm>
            <a:off x="1097280" y="2108201"/>
            <a:ext cx="10058400" cy="3760891"/>
          </a:xfrm>
        </p:spPr>
        <p:txBody>
          <a:bodyPr vert="horz" lIns="0" tIns="45720" rIns="0" bIns="45720" rtlCol="0" anchor="t">
            <a:normAutofit/>
          </a:bodyPr>
          <a:lstStyle/>
          <a:p>
            <a:pPr algn="ctr"/>
            <a:r>
              <a:rPr lang="pl-PL" sz="2400">
                <a:ea typeface="+mn-lt"/>
                <a:cs typeface="+mn-lt"/>
              </a:rPr>
              <a:t>Warto również zwrócić uwagę na to, że grawitacja na Marsie jest mniejsza, co pozwalałoby ekspertom szybciej przemieszczać się pomiędzy największymi skupiskami burzy. </a:t>
            </a:r>
            <a:r>
              <a:rPr lang="pl-PL" sz="2400" b="1">
                <a:ea typeface="+mn-lt"/>
                <a:cs typeface="+mn-lt"/>
              </a:rPr>
              <a:t>Dust </a:t>
            </a:r>
            <a:r>
              <a:rPr lang="pl-PL" sz="2400" b="1" err="1">
                <a:ea typeface="+mn-lt"/>
                <a:cs typeface="+mn-lt"/>
              </a:rPr>
              <a:t>Busters</a:t>
            </a:r>
            <a:r>
              <a:rPr lang="pl-PL" sz="2400">
                <a:ea typeface="+mn-lt"/>
                <a:cs typeface="+mn-lt"/>
              </a:rPr>
              <a:t> są wyposażeni w unikalne buty, które zwiększają stabilność i przyczepność do podłoża. Pozwalają one na działanie w trakcie burz piaskowych. W razie nieoczekiwanych wypadków, gdyby ludzie nie zdążyli dostać się do schronów, przy skupiskach burzy będą oni ratować ludzi z opresji i zagrożeń, a są nimi burze piaskowe. Turbinki wypychają sprężone wiatry. To sprawia, że burza słabnie. Gdy zagrożenie ustanie znaczy to, że </a:t>
            </a:r>
            <a:r>
              <a:rPr lang="pl-PL" sz="2400" b="1">
                <a:ea typeface="+mn-lt"/>
                <a:cs typeface="+mn-lt"/>
              </a:rPr>
              <a:t>Dust </a:t>
            </a:r>
            <a:r>
              <a:rPr lang="pl-PL" sz="2400" b="1" err="1">
                <a:ea typeface="+mn-lt"/>
                <a:cs typeface="+mn-lt"/>
              </a:rPr>
              <a:t>Busters</a:t>
            </a:r>
            <a:r>
              <a:rPr lang="pl-PL" sz="2400">
                <a:ea typeface="+mn-lt"/>
                <a:cs typeface="+mn-lt"/>
              </a:rPr>
              <a:t> wykonali swe zadanie.</a:t>
            </a:r>
            <a:endParaRPr lang="pl-PL" sz="2400"/>
          </a:p>
        </p:txBody>
      </p:sp>
      <p:sp>
        <p:nvSpPr>
          <p:cNvPr id="13" name="Rectangle 12">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2817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ciemny, dym&#10;&#10;Opis wygenerowany automatycznie">
            <a:extLst>
              <a:ext uri="{FF2B5EF4-FFF2-40B4-BE49-F238E27FC236}">
                <a16:creationId xmlns:a16="http://schemas.microsoft.com/office/drawing/2014/main" id="{82FC765E-2CAD-4FAC-8D46-7AB366F6426E}"/>
              </a:ext>
            </a:extLst>
          </p:cNvPr>
          <p:cNvPicPr>
            <a:picLocks noChangeAspect="1"/>
          </p:cNvPicPr>
          <p:nvPr/>
        </p:nvPicPr>
        <p:blipFill rotWithShape="1">
          <a:blip r:embed="rId2">
            <a:alphaModFix amt="35000"/>
          </a:blip>
          <a:srcRect t="1445" b="13969"/>
          <a:stretch/>
        </p:blipFill>
        <p:spPr>
          <a:xfrm>
            <a:off x="20" y="10"/>
            <a:ext cx="12191980" cy="6857990"/>
          </a:xfrm>
          <a:prstGeom prst="rect">
            <a:avLst/>
          </a:prstGeom>
        </p:spPr>
      </p:pic>
      <p:sp>
        <p:nvSpPr>
          <p:cNvPr id="2" name="Tytuł 1">
            <a:extLst>
              <a:ext uri="{FF2B5EF4-FFF2-40B4-BE49-F238E27FC236}">
                <a16:creationId xmlns:a16="http://schemas.microsoft.com/office/drawing/2014/main" id="{9309BB36-8176-4C60-A8C5-0A2E6F3265B4}"/>
              </a:ext>
            </a:extLst>
          </p:cNvPr>
          <p:cNvSpPr>
            <a:spLocks noGrp="1"/>
          </p:cNvSpPr>
          <p:nvPr>
            <p:ph type="title"/>
          </p:nvPr>
        </p:nvSpPr>
        <p:spPr>
          <a:xfrm>
            <a:off x="1097280" y="286603"/>
            <a:ext cx="10058400" cy="1450757"/>
          </a:xfrm>
        </p:spPr>
        <p:txBody>
          <a:bodyPr>
            <a:normAutofit/>
          </a:bodyPr>
          <a:lstStyle/>
          <a:p>
            <a:pPr algn="ctr"/>
            <a:r>
              <a:rPr lang="pl-PL" b="1"/>
              <a:t>CO W PRZYSZŁOŚCI...</a:t>
            </a:r>
            <a:endParaRPr lang="en-US" b="1"/>
          </a:p>
        </p:txBody>
      </p:sp>
      <p:cxnSp>
        <p:nvCxnSpPr>
          <p:cNvPr id="12" name="Straight Connector 11">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910746"/>
            <a:ext cx="99669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id="{C25C3D89-9FBD-4799-B218-04EE98D415DD}"/>
              </a:ext>
            </a:extLst>
          </p:cNvPr>
          <p:cNvSpPr>
            <a:spLocks noGrp="1"/>
          </p:cNvSpPr>
          <p:nvPr>
            <p:ph idx="1"/>
          </p:nvPr>
        </p:nvSpPr>
        <p:spPr>
          <a:xfrm>
            <a:off x="1097280" y="2108201"/>
            <a:ext cx="10058400" cy="3760891"/>
          </a:xfrm>
        </p:spPr>
        <p:txBody>
          <a:bodyPr vert="horz" lIns="0" tIns="45720" rIns="0" bIns="45720" rtlCol="0" anchor="t">
            <a:normAutofit/>
          </a:bodyPr>
          <a:lstStyle/>
          <a:p>
            <a:pPr algn="ctr"/>
            <a:r>
              <a:rPr lang="pl-PL" sz="2800">
                <a:ea typeface="+mn-lt"/>
                <a:cs typeface="+mn-lt"/>
              </a:rPr>
              <a:t>Nasza przyszłość jest niepewna, tak samo plany dotyczące kolonizacji ludzi na Marsie. Jednak kiedy ludzkość odważy się tam przenieść, czeka ją wiele dobrych i złych doświadczeń, dotąd nieznanych. Lecz w momencie, gdy burze piaskowe pojawią się w celu spustoszenia naszego plemienia, będziemy w pełni gotowi by je ochronić. A To wszystko dzięki organizacji </a:t>
            </a:r>
            <a:r>
              <a:rPr lang="pl-PL" sz="2800" b="1">
                <a:ea typeface="+mn-lt"/>
                <a:cs typeface="+mn-lt"/>
              </a:rPr>
              <a:t>Dust </a:t>
            </a:r>
            <a:r>
              <a:rPr lang="pl-PL" sz="2800" b="1" err="1">
                <a:ea typeface="+mn-lt"/>
                <a:cs typeface="+mn-lt"/>
              </a:rPr>
              <a:t>Busters</a:t>
            </a:r>
            <a:r>
              <a:rPr lang="pl-PL" sz="2800">
                <a:ea typeface="+mn-lt"/>
                <a:cs typeface="+mn-lt"/>
              </a:rPr>
              <a:t>.</a:t>
            </a:r>
            <a:endParaRPr lang="pl-PL" err="1"/>
          </a:p>
        </p:txBody>
      </p:sp>
      <p:sp>
        <p:nvSpPr>
          <p:cNvPr id="14" name="Rectangle 13">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483452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 name="Straight Connector 9">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39DB6176-A0BC-4B4F-9CBB-CA4BBC8EC925}"/>
              </a:ext>
            </a:extLst>
          </p:cNvPr>
          <p:cNvSpPr>
            <a:spLocks noGrp="1"/>
          </p:cNvSpPr>
          <p:nvPr>
            <p:ph type="title"/>
          </p:nvPr>
        </p:nvSpPr>
        <p:spPr>
          <a:xfrm>
            <a:off x="4963857" y="757794"/>
            <a:ext cx="6556631" cy="5111517"/>
          </a:xfrm>
        </p:spPr>
        <p:txBody>
          <a:bodyPr vert="horz" lIns="91440" tIns="45720" rIns="91440" bIns="45720" rtlCol="0" anchor="ctr">
            <a:normAutofit fontScale="90000"/>
          </a:bodyPr>
          <a:lstStyle/>
          <a:p>
            <a:r>
              <a:rPr lang="en-US" sz="2000">
                <a:hlinkClick r:id="rId2"/>
              </a:rPr>
              <a:t>https://ocdn.eu/pulscms-transforms</a:t>
            </a:r>
            <a:r>
              <a:rPr lang="en-US" sz="1800">
                <a:hlinkClick r:id="rId2"/>
              </a:rPr>
              <a:t>/1/H_Xk9kpTURBXy8zZDEwNjNiMGExNjhlZDllODA4Njk3YWY2ZTdiMjE2ZS5qcGeSlQMAAM0HgM0EOJMFzQMUzQG8gaEwAQ</a:t>
            </a:r>
            <a:br>
              <a:rPr lang="en-US" sz="1800"/>
            </a:br>
            <a:r>
              <a:rPr lang="en-US" sz="1800">
                <a:hlinkClick r:id="rId3"/>
              </a:rPr>
              <a:t>https://i.pinimg.com/564x/e1/d5/44/e1d5442cf5553760b9ed9cbfd2a6860a.jpg</a:t>
            </a:r>
            <a:br>
              <a:rPr lang="en-US" sz="1800"/>
            </a:br>
            <a:r>
              <a:rPr lang="en-US" sz="1800">
                <a:hlinkClick r:id="rId4"/>
              </a:rPr>
              <a:t>https://www.google.com/url?sa=i&amp;url=https%3A%2F%2Fkosmonauta.net%2F2020%2F07%2Feksploracja-kosmosu-mars%2F&amp;psig=AOvVaw1LEMt8YrqYbQ7WLVpDGgGy&amp;ust=1617215758549000&amp;source=images&amp;cd=vfe&amp;ved=0CAIQjRxqFwoTCIigo7LU2O8CFQAAAAAdAAAAABAJ</a:t>
            </a:r>
            <a:r>
              <a:rPr lang="en-US" sz="1800"/>
              <a:t>,</a:t>
            </a:r>
            <a:br>
              <a:rPr lang="en-US" sz="1800"/>
            </a:br>
            <a:r>
              <a:rPr lang="en-US" sz="1800">
                <a:hlinkClick r:id="rId5"/>
              </a:rPr>
              <a:t>https://www.google.com/url?sa=i&amp;url=https%3A%2F%2Fpl.dreamstime.com%2Fmars-czerwona-planeta-marsja%25C5%2584ska-powierzchnia-i-py%25C5%2582-w-atmosferze-image111637046&amp;psig=AOvVaw31Lt7R91z0VD2dKvyQZbRS&amp;ust=1617213528201000&amp;source=images&amp;cd=vfe&amp;ved=0CAIQjRxqFwoTCLipuojM2O8CFQAAAAAdAAAAABAD</a:t>
            </a:r>
            <a:r>
              <a:rPr lang="en-US" sz="1800"/>
              <a:t>,</a:t>
            </a:r>
            <a:br>
              <a:rPr lang="en-US" sz="1800"/>
            </a:br>
            <a:r>
              <a:rPr lang="en-US" sz="1800">
                <a:hlinkClick r:id="rId6"/>
              </a:rPr>
              <a:t>https://www.google.com/url?sa=i&amp;url=http%3A%2F%2Fwallpaperswide.com%2Fmars_4-wallpapers.html&amp;psig=AOvVaw2a3r1yvvmeIJd7F6DxUGzg&amp;ust=1617216117949000&amp;source=images&amp;cd=vfe&amp;ved=0CAIQjRxqFwoTCLDCpdzV2O8CFQAAAAAdAAAAAB</a:t>
            </a:r>
            <a:r>
              <a:rPr lang="en-US" sz="2000">
                <a:hlinkClick r:id="rId6"/>
              </a:rPr>
              <a:t>AE</a:t>
            </a:r>
            <a:br>
              <a:rPr lang="en-US" sz="2000"/>
            </a:br>
            <a:r>
              <a:rPr lang="en-US" sz="2000">
                <a:ea typeface="+mj-lt"/>
                <a:cs typeface="+mj-lt"/>
                <a:hlinkClick r:id="rId7"/>
              </a:rPr>
              <a:t>https://www.youtube.com/watch?v=rY0WxgSXdEE&amp;ab_channel=QueenOfficial</a:t>
            </a:r>
            <a:endParaRPr lang="en-US" sz="2000"/>
          </a:p>
        </p:txBody>
      </p:sp>
      <p:sp>
        <p:nvSpPr>
          <p:cNvPr id="3" name="Symbol zastępczy tekstu 2">
            <a:extLst>
              <a:ext uri="{FF2B5EF4-FFF2-40B4-BE49-F238E27FC236}">
                <a16:creationId xmlns:a16="http://schemas.microsoft.com/office/drawing/2014/main" id="{A7697EC7-3366-4CA4-B48E-0ADC9220B950}"/>
              </a:ext>
            </a:extLst>
          </p:cNvPr>
          <p:cNvSpPr>
            <a:spLocks noGrp="1"/>
          </p:cNvSpPr>
          <p:nvPr>
            <p:ph type="body" idx="1"/>
          </p:nvPr>
        </p:nvSpPr>
        <p:spPr>
          <a:xfrm>
            <a:off x="746565" y="815303"/>
            <a:ext cx="3424505" cy="5054008"/>
          </a:xfrm>
        </p:spPr>
        <p:txBody>
          <a:bodyPr vert="horz" lIns="91440" tIns="45720" rIns="91440" bIns="45720" rtlCol="0" anchor="ctr">
            <a:normAutofit/>
          </a:bodyPr>
          <a:lstStyle/>
          <a:p>
            <a:pPr algn="r">
              <a:lnSpc>
                <a:spcPct val="100000"/>
              </a:lnSpc>
            </a:pPr>
            <a:r>
              <a:rPr lang="en-US" sz="3600" b="1" err="1"/>
              <a:t>Bibliografia</a:t>
            </a:r>
            <a:endParaRPr lang="en-US" sz="3600" b="1"/>
          </a:p>
        </p:txBody>
      </p:sp>
      <p:cxnSp>
        <p:nvCxnSpPr>
          <p:cNvPr id="14" name="Straight Connector 13">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8328" y="1563203"/>
            <a:ext cx="0" cy="3558208"/>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DB7FA66-7966-4A39-A523-95F344095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82289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RetrospectVTI">
  <a:themeElements>
    <a:clrScheme name="AnalogousFromRegularSeedRightStep">
      <a:dk1>
        <a:srgbClr val="000000"/>
      </a:dk1>
      <a:lt1>
        <a:srgbClr val="FFFFFF"/>
      </a:lt1>
      <a:dk2>
        <a:srgbClr val="412426"/>
      </a:dk2>
      <a:lt2>
        <a:srgbClr val="E2E8E8"/>
      </a:lt2>
      <a:accent1>
        <a:srgbClr val="C34D53"/>
      </a:accent1>
      <a:accent2>
        <a:srgbClr val="B1663B"/>
      </a:accent2>
      <a:accent3>
        <a:srgbClr val="BAA149"/>
      </a:accent3>
      <a:accent4>
        <a:srgbClr val="97AD39"/>
      </a:accent4>
      <a:accent5>
        <a:srgbClr val="71B447"/>
      </a:accent5>
      <a:accent6>
        <a:srgbClr val="3BB13E"/>
      </a:accent6>
      <a:hlink>
        <a:srgbClr val="30928C"/>
      </a:hlink>
      <a:folHlink>
        <a:srgbClr val="7F7F7F"/>
      </a:folHlink>
    </a:clrScheme>
    <a:fontScheme name="Retrospect">
      <a:majorFont>
        <a:latin typeface="Tw Cen M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0</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RetrospectVTI</vt:lpstr>
      <vt:lpstr>DUST BUSTERS</vt:lpstr>
      <vt:lpstr> A CO JEŚLI...</vt:lpstr>
      <vt:lpstr>HAR DECHER</vt:lpstr>
      <vt:lpstr>NIESAMOWITA PLANETA</vt:lpstr>
      <vt:lpstr>BEZPIECZEŃSTWO NA PIERWSZYM MIEJSCU...</vt:lpstr>
      <vt:lpstr>PowerPoint Presentation</vt:lpstr>
      <vt:lpstr>NOWA CYWILIZACJA</vt:lpstr>
      <vt:lpstr>CO W PRZYSZŁOŚCI...</vt:lpstr>
      <vt:lpstr>https://ocdn.eu/pulscms-transforms/1/H_Xk9kpTURBXy8zZDEwNjNiMGExNjhlZDllODA4Njk3YWY2ZTdiMjE2ZS5qcGeSlQMAAM0HgM0EOJMFzQMUzQG8gaEwAQ https://i.pinimg.com/564x/e1/d5/44/e1d5442cf5553760b9ed9cbfd2a6860a.jpg https://www.google.com/url?sa=i&amp;url=https%3A%2F%2Fkosmonauta.net%2F2020%2F07%2Feksploracja-kosmosu-mars%2F&amp;psig=AOvVaw1LEMt8YrqYbQ7WLVpDGgGy&amp;ust=1617215758549000&amp;source=images&amp;cd=vfe&amp;ved=0CAIQjRxqFwoTCIigo7LU2O8CFQAAAAAdAAAAABAJ, https://www.google.com/url?sa=i&amp;url=https%3A%2F%2Fpl.dreamstime.com%2Fmars-czerwona-planeta-marsja%25C5%2584ska-powierzchnia-i-py%25C5%2582-w-atmosferze-image111637046&amp;psig=AOvVaw31Lt7R91z0VD2dKvyQZbRS&amp;ust=1617213528201000&amp;source=images&amp;cd=vfe&amp;ved=0CAIQjRxqFwoTCLipuojM2O8CFQAAAAAdAAAAABAD, https://www.google.com/url?sa=i&amp;url=http%3A%2F%2Fwallpaperswide.com%2Fmars_4-wallpapers.html&amp;psig=AOvVaw2a3r1yvvmeIJd7F6DxUGzg&amp;ust=1617216117949000&amp;source=images&amp;cd=vfe&amp;ved=0CAIQjRxqFwoTCLDCpdzV2O8CFQAAAAAdAAAAABAE https://www.youtube.com/watch?v=rY0WxgSXdEE&amp;ab_channel=QueenOfficial</vt:lpstr>
      <vt:lpstr>Autorzy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revision>2</cp:revision>
  <dcterms:created xsi:type="dcterms:W3CDTF">2021-03-30T14:35:07Z</dcterms:created>
  <dcterms:modified xsi:type="dcterms:W3CDTF">2021-04-17T15:56:30Z</dcterms:modified>
</cp:coreProperties>
</file>